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1" r:id="rId5"/>
    <p:sldId id="262" r:id="rId6"/>
    <p:sldId id="284" r:id="rId7"/>
    <p:sldId id="285" r:id="rId8"/>
    <p:sldId id="281" r:id="rId9"/>
    <p:sldId id="280" r:id="rId10"/>
    <p:sldId id="272" r:id="rId11"/>
    <p:sldId id="268" r:id="rId12"/>
    <p:sldId id="266" r:id="rId13"/>
    <p:sldId id="267" r:id="rId14"/>
    <p:sldId id="271" r:id="rId15"/>
    <p:sldId id="282" r:id="rId16"/>
    <p:sldId id="283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12BE-5743-48CF-88E3-A2A54A74E96D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66397-04A7-4EE9-969B-2FABF5AA96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686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E80E-4969-4FE1-9426-5653F305B616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81BAB-D15A-4D6E-A54E-35C3C6F3D0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06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57F9A64-1A3E-49FD-BE62-9B6E9FD1CEB7}" type="datetimeFigureOut">
              <a:rPr lang="pl-PL" smtClean="0"/>
              <a:t>2017-09-25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D922A3-ADDA-4C12-BE16-A45ADDB2A80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wm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8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568952" cy="1492397"/>
          </a:xfrm>
        </p:spPr>
        <p:txBody>
          <a:bodyPr/>
          <a:lstStyle/>
          <a:p>
            <a:pPr algn="ctr"/>
            <a:r>
              <a:rPr lang="pl-P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Środowiskowe Domy Samopomocy</a:t>
            </a:r>
            <a:br>
              <a:rPr lang="pl-P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rola, zadania i wyzwania</a:t>
            </a:r>
            <a:r>
              <a:rPr lang="pl-PL" sz="2400" b="1" i="1" dirty="0" smtClean="0"/>
              <a:t>.</a:t>
            </a:r>
            <a:br>
              <a:rPr lang="pl-PL" sz="2400" b="1" i="1" dirty="0" smtClean="0"/>
            </a:br>
            <a:r>
              <a:rPr lang="pl-PL" sz="2400" b="1" i="1" dirty="0"/>
              <a:t>	</a:t>
            </a:r>
            <a:r>
              <a:rPr lang="pl-PL" sz="2400" b="1" i="1" dirty="0" smtClean="0"/>
              <a:t/>
            </a:r>
            <a:br>
              <a:rPr lang="pl-PL" sz="2400" b="1" i="1" dirty="0" smtClean="0"/>
            </a:br>
            <a:endParaRPr lang="pl-PL" sz="24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9442" y="4509120"/>
            <a:ext cx="7117180" cy="1129680"/>
          </a:xfrm>
        </p:spPr>
        <p:txBody>
          <a:bodyPr>
            <a:noAutofit/>
          </a:bodyPr>
          <a:lstStyle/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Anna Płoszaj</a:t>
            </a: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Łęczyńskie Stowarzyszenie Inicjatyw Społecznych </a:t>
            </a: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Lubelskie Forum Środowiskowych Domów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Samopomocy </a:t>
            </a: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979712" y="2936367"/>
            <a:ext cx="585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Lublin 25 września 2017 r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3933056"/>
            <a:ext cx="630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Wojewódzka Społeczna Rada ds. Osób Niepełnosprawnych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0"/>
            <a:ext cx="7128792" cy="924475"/>
          </a:xfrm>
        </p:spPr>
        <p:txBody>
          <a:bodyPr/>
          <a:lstStyle/>
          <a:p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Usługi realizowane przez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espół Wspierająco-Aktywizujący w ŚDS</a:t>
            </a: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620688"/>
            <a:ext cx="8640960" cy="609329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b="1" dirty="0" smtClean="0"/>
              <a:t>UCZESTNIK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Treningi: umiejętności społecznych, funkcjonowania w życiu codziennym, umiejętności interpersonalnych i rozwiązywania problemów, spędzania czasu wolnego, farmakologiczny, pamięci, budżetowy, umiejętności praktycznych, dbania o wygląd i higienę osobistą, przygotowania do pracy, kulinarny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Poradnictwo psychologiczne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Terapia zajęciowa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Biblioterapia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Uaktywnianie ruchowe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indywidualne i grupowe w zależności od rozeznanych potrzeb np. radzenie sobie ze stresem, z problemami, komunikacja interpersonalna, umiejętności wychowawczych, relaksacja, choreoterapia, arteterapia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Animowanie grup samopomocy, grup wsparcia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Klub Samopomocy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Psychoedukacja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Reedukacja </a:t>
            </a:r>
          </a:p>
          <a:p>
            <a:pPr>
              <a:lnSpc>
                <a:spcPct val="150000"/>
              </a:lnSpc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Pomoc w dostępie do niezbędnych świadczeń zdrowotnych</a:t>
            </a:r>
          </a:p>
        </p:txBody>
      </p:sp>
    </p:spTree>
    <p:extLst>
      <p:ext uri="{BB962C8B-B14F-4D97-AF65-F5344CB8AC3E}">
        <p14:creationId xmlns:p14="http://schemas.microsoft.com/office/powerpoint/2010/main" val="24123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20688"/>
            <a:ext cx="7378979" cy="50940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RODZINA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Animowanie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prowadzenie grup wsparcia, samopomocy, grup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edukacyjnych, grup sąsiedzkich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Spotkania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edukacyjno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informacyjne na terenie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Klub Rodzin, Święto Rodzin</a:t>
            </a:r>
          </a:p>
          <a:p>
            <a:pPr marL="0" indent="0">
              <a:buNone/>
            </a:pP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RODOWISKO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Klub Wolontariatu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Wydarzenia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integracyjno –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edukacyjne (konkursy, akcje, zajęcia edukacyjne w szkołach i w lokalnym środowisku)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Integracja ze środowiskiem: spotkania na terenie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debaty, zajęcia edukacyjne w szkołach, warsztaty, szkolenia, seminaria, konferencje, wystawy,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wernisaże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z Samorządem i ze wszystkimi instytucjami życia społecznego z obszaru: zdrowia, pomocy społecznej, edukacji, bezpieczeństwa, kultury, biznesu, NGO, kościołem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projektów</a:t>
            </a: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Partnerstwa i koalicje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71538"/>
            <a:ext cx="83947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8150"/>
            <a:ext cx="1785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2628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2" y="1748190"/>
            <a:ext cx="941633" cy="9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29" y="1194397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8" y="2819401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9" y="1625382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77" y="747495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84" y="3592998"/>
            <a:ext cx="371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27" y="5141335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030" y="1311583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4764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79" y="1607128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BD00003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88" y="4248150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02991"/>
            <a:ext cx="45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57884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527" y="28332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9" y="1170707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10" y="23760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BD00002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17" y="507899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8383" y="67458"/>
            <a:ext cx="426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Społeczność lokalna niewspółpracująca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304800" y="1295400"/>
            <a:ext cx="8458200" cy="5181600"/>
          </a:xfrm>
          <a:prstGeom prst="ellipse">
            <a:avLst/>
          </a:prstGeom>
          <a:solidFill>
            <a:srgbClr val="CCFF99"/>
          </a:solidFill>
          <a:ln w="28575">
            <a:solidFill>
              <a:srgbClr val="FF00FF"/>
            </a:solidFill>
            <a:prstDash val="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solidFill>
                <a:srgbClr val="003366"/>
              </a:solidFill>
              <a:latin typeface="Times New Roman" pitchFamily="16" charset="0"/>
            </a:endParaRP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 flipV="1">
            <a:off x="1547664" y="3069287"/>
            <a:ext cx="1828800" cy="5334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pic>
        <p:nvPicPr>
          <p:cNvPr id="7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87" y="2639796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7" y="3196936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52" y="5233627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3" y="3069287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26" y="4610100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BD000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302" y="2604655"/>
            <a:ext cx="3714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55" y="379095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02" y="461010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34" y="1780810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07" y="3159919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14" y="5184632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BD000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1918855"/>
            <a:ext cx="4619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64" y="4011973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14" y="3715037"/>
            <a:ext cx="14636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9" y="1625382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67" y="2054871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17" y="1279016"/>
            <a:ext cx="11461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48150"/>
            <a:ext cx="17859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31" y="1847321"/>
            <a:ext cx="941633" cy="9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trzałka w dół 26"/>
          <p:cNvSpPr/>
          <p:nvPr/>
        </p:nvSpPr>
        <p:spPr>
          <a:xfrm>
            <a:off x="4189413" y="6165304"/>
            <a:ext cx="454595" cy="692696"/>
          </a:xfrm>
          <a:prstGeom prst="down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prawo 27"/>
          <p:cNvSpPr/>
          <p:nvPr/>
        </p:nvSpPr>
        <p:spPr>
          <a:xfrm>
            <a:off x="8374161" y="3622964"/>
            <a:ext cx="769839" cy="47206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 w górę 28"/>
          <p:cNvSpPr/>
          <p:nvPr/>
        </p:nvSpPr>
        <p:spPr>
          <a:xfrm>
            <a:off x="3992490" y="980728"/>
            <a:ext cx="424220" cy="644654"/>
          </a:xfrm>
          <a:prstGeom prst="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 w lewo 29"/>
          <p:cNvSpPr/>
          <p:nvPr/>
        </p:nvSpPr>
        <p:spPr>
          <a:xfrm>
            <a:off x="0" y="3699164"/>
            <a:ext cx="758528" cy="505691"/>
          </a:xfrm>
          <a:prstGeom prst="lef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Line 42"/>
          <p:cNvSpPr>
            <a:spLocks noChangeShapeType="1"/>
          </p:cNvSpPr>
          <p:nvPr/>
        </p:nvSpPr>
        <p:spPr bwMode="auto">
          <a:xfrm flipV="1">
            <a:off x="4204599" y="3777095"/>
            <a:ext cx="1091439" cy="42776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>
            <a:off x="1799342" y="4991100"/>
            <a:ext cx="1323271" cy="3429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V="1">
            <a:off x="3330239" y="4708814"/>
            <a:ext cx="1828800" cy="5334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 flipV="1">
            <a:off x="2541515" y="3069287"/>
            <a:ext cx="2341299" cy="88964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6" name="Line 42"/>
          <p:cNvSpPr>
            <a:spLocks noChangeShapeType="1"/>
          </p:cNvSpPr>
          <p:nvPr/>
        </p:nvSpPr>
        <p:spPr bwMode="auto">
          <a:xfrm flipV="1">
            <a:off x="5614650" y="2932758"/>
            <a:ext cx="1035025" cy="95344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flipV="1">
            <a:off x="6150801" y="3900560"/>
            <a:ext cx="1696212" cy="928976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flipV="1">
            <a:off x="5296037" y="5205413"/>
            <a:ext cx="1583425" cy="43641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flipV="1">
            <a:off x="3467239" y="4917932"/>
            <a:ext cx="2154465" cy="72390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3326386" y="3777095"/>
            <a:ext cx="4269950" cy="977178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2310534" y="2493815"/>
            <a:ext cx="151530" cy="1580504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1427866" y="2049342"/>
            <a:ext cx="882667" cy="44447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1036677" y="2695210"/>
            <a:ext cx="762665" cy="201014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 flipV="1">
            <a:off x="4533900" y="1880751"/>
            <a:ext cx="1353802" cy="43529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V="1">
            <a:off x="3637461" y="2376054"/>
            <a:ext cx="551951" cy="64474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2735401" y="2185555"/>
            <a:ext cx="1454011" cy="52455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>
            <a:off x="4382716" y="2610019"/>
            <a:ext cx="2382427" cy="756636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8" name="Line 42"/>
          <p:cNvSpPr>
            <a:spLocks noChangeShapeType="1"/>
          </p:cNvSpPr>
          <p:nvPr/>
        </p:nvSpPr>
        <p:spPr bwMode="auto">
          <a:xfrm>
            <a:off x="7157787" y="3335987"/>
            <a:ext cx="833579" cy="7349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>
            <a:off x="4071937" y="4204855"/>
            <a:ext cx="1100102" cy="1143072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0" name="Line 42"/>
          <p:cNvSpPr>
            <a:spLocks noChangeShapeType="1"/>
          </p:cNvSpPr>
          <p:nvPr/>
        </p:nvSpPr>
        <p:spPr bwMode="auto">
          <a:xfrm flipV="1">
            <a:off x="3265987" y="5508476"/>
            <a:ext cx="1906052" cy="48715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1" name="Line 42"/>
          <p:cNvSpPr>
            <a:spLocks noChangeShapeType="1"/>
          </p:cNvSpPr>
          <p:nvPr/>
        </p:nvSpPr>
        <p:spPr bwMode="auto">
          <a:xfrm flipV="1">
            <a:off x="1821000" y="3284067"/>
            <a:ext cx="3152301" cy="1994551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" name="Line 42"/>
          <p:cNvSpPr>
            <a:spLocks noChangeShapeType="1"/>
          </p:cNvSpPr>
          <p:nvPr/>
        </p:nvSpPr>
        <p:spPr bwMode="auto">
          <a:xfrm flipV="1">
            <a:off x="3637461" y="2932758"/>
            <a:ext cx="1476334" cy="14239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2735401" y="2376054"/>
            <a:ext cx="594838" cy="322370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4" name="Line 42"/>
          <p:cNvSpPr>
            <a:spLocks noChangeShapeType="1"/>
          </p:cNvSpPr>
          <p:nvPr/>
        </p:nvSpPr>
        <p:spPr bwMode="auto">
          <a:xfrm flipV="1">
            <a:off x="1613604" y="2271578"/>
            <a:ext cx="772695" cy="925358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>
            <a:off x="7157787" y="3514111"/>
            <a:ext cx="91630" cy="1286489"/>
          </a:xfrm>
          <a:prstGeom prst="line">
            <a:avLst/>
          </a:prstGeom>
          <a:noFill/>
          <a:ln w="38100">
            <a:solidFill>
              <a:srgbClr val="FF3399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1" name="Prostokąt 30"/>
          <p:cNvSpPr/>
          <p:nvPr/>
        </p:nvSpPr>
        <p:spPr>
          <a:xfrm>
            <a:off x="178318" y="2128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Społeczność lokalna współpracująca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55576" y="836712"/>
            <a:ext cx="712879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l-PL" alt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Kompleksowa opieka nad osobami z zaburzeniami psychicznymi jest możliwa tylko dzięki wzajemnej współpracy i zaangażowaniu wielu środowisk.</a:t>
            </a:r>
            <a:endParaRPr lang="pl-PL" alt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azem_lepiej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09341"/>
            <a:ext cx="5027581" cy="38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576064"/>
          </a:xfrm>
        </p:spPr>
        <p:txBody>
          <a:bodyPr/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ŚDS w społeczności lokalnej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556792"/>
            <a:ext cx="7125112" cy="48245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,spotkania, konsultacje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„gorsze” lub inne traktowanie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prowadzących Domy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 zlecania zadań, tryb, kryteria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Docelowy plan tworzenia ŚDS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Wypracowanie zasad komunikacji, partner w realizacji zadań    pomniejszanie roli, pomijanie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Waży dla nas jest cel i rezultat naszej pracy, podejście zadaniowe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Wymiana wiedzy, doświadczeń, tworzenie sprzyjających warunków do rozwoju inicjatyw oddolnych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Permanentna edukacja samorządów wszystkich szczebli ,parlamentarzystów radnych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łączenie typów domów( osoby przewlekle chore psychicznie poza systemem ?)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Godne wynagrodzenie, dodatek specjalny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Finansowanie domów zgodnie z ustawą o pomocy społecznej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zmian do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nieprzygotowanego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systemu , brak pełnej sieci oparcia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51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1800" dirty="0"/>
              <a:t> </a:t>
            </a:r>
            <a:endParaRPr lang="pl-PL" sz="18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636912"/>
            <a:ext cx="6696744" cy="32593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                             </a:t>
            </a:r>
          </a:p>
          <a:p>
            <a:pPr marL="0" indent="0">
              <a:buNone/>
            </a:pPr>
            <a:r>
              <a:rPr lang="pl-PL" dirty="0"/>
              <a:t>   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99592" y="1052736"/>
            <a:ext cx="4738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Dziękuję za uwagę</a:t>
            </a:r>
          </a:p>
          <a:p>
            <a:endParaRPr lang="pl-PL" sz="2800" dirty="0"/>
          </a:p>
        </p:txBody>
      </p:sp>
      <p:pic>
        <p:nvPicPr>
          <p:cNvPr id="1034" name="Picture 10" descr="C:\Users\SDS\AppData\Local\Microsoft\Windows\Temporary Internet Files\Content.IE5\CLRI612F\funky-retro-floral-butterfl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45091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jes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63688" y="1268760"/>
            <a:ext cx="4694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Dziękuję za uwagę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0899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zerwony+ludz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049587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trzałka w prawo 5"/>
          <p:cNvSpPr/>
          <p:nvPr/>
        </p:nvSpPr>
        <p:spPr>
          <a:xfrm>
            <a:off x="5508104" y="3627221"/>
            <a:ext cx="1080120" cy="496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588224" y="36770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27 lat</a:t>
            </a:r>
            <a:endParaRPr lang="pl-PL" dirty="0"/>
          </a:p>
        </p:txBody>
      </p:sp>
      <p:sp>
        <p:nvSpPr>
          <p:cNvPr id="8" name="Strzałka w lewo 7"/>
          <p:cNvSpPr/>
          <p:nvPr/>
        </p:nvSpPr>
        <p:spPr>
          <a:xfrm>
            <a:off x="1964280" y="3861713"/>
            <a:ext cx="879528" cy="4313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72092" y="3851516"/>
            <a:ext cx="192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średnie wykształcenie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72092" y="6027003"/>
            <a:ext cx="169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 pracę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987824" y="575000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chwili postawienia diagnozy zdarza się, że traci pracę</a:t>
            </a:r>
            <a:endParaRPr lang="pl-PL" dirty="0"/>
          </a:p>
        </p:txBody>
      </p:sp>
      <p:sp>
        <p:nvSpPr>
          <p:cNvPr id="14" name="Strzałka w górę 13"/>
          <p:cNvSpPr/>
          <p:nvPr/>
        </p:nvSpPr>
        <p:spPr>
          <a:xfrm>
            <a:off x="4225131" y="1988840"/>
            <a:ext cx="562893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2987823" y="1268760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ciągu roku 7 razy korzysta z wizyty</a:t>
            </a:r>
            <a:br>
              <a:rPr lang="pl-PL" dirty="0" smtClean="0"/>
            </a:br>
            <a:r>
              <a:rPr lang="pl-PL" dirty="0" smtClean="0"/>
              <a:t>u psychiatry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912260" y="5819827"/>
            <a:ext cx="21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</a:t>
            </a:r>
            <a:r>
              <a:rPr lang="pl-PL" dirty="0" smtClean="0"/>
              <a:t>est na rencie.</a:t>
            </a:r>
            <a:endParaRPr lang="pl-PL" dirty="0"/>
          </a:p>
        </p:txBody>
      </p:sp>
      <p:sp>
        <p:nvSpPr>
          <p:cNvPr id="18" name="Objaśnienie ze strzałką w lewo i w prawo 17"/>
          <p:cNvSpPr/>
          <p:nvPr/>
        </p:nvSpPr>
        <p:spPr>
          <a:xfrm>
            <a:off x="1911870" y="5952137"/>
            <a:ext cx="926575" cy="51906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bjaśnienie ze strzałką w lewo i w prawo 18"/>
          <p:cNvSpPr/>
          <p:nvPr/>
        </p:nvSpPr>
        <p:spPr>
          <a:xfrm>
            <a:off x="5836904" y="5895913"/>
            <a:ext cx="926575" cy="519063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1519530" y="589299"/>
            <a:ext cx="597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Przeciętny pacjent ze schizofrenią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7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269" y="188640"/>
            <a:ext cx="3922598" cy="2076451"/>
          </a:xfrm>
        </p:spPr>
        <p:txBody>
          <a:bodyPr/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Sieć oparcia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systemie zdrowia</a:t>
            </a:r>
            <a:b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pomocy społecznej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204864"/>
            <a:ext cx="3562557" cy="4465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Psychiatryczny oddział stacjonarny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Psychiatryczny oddział dzienny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Zdrowia Psychicznego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Leczenia Środowiskowego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Hostele terapeutyczne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Zakład Opiekuńczo Leczniczy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Opieka Zdrowotna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Centrum Zdrowia Psychicznego</a:t>
            </a:r>
            <a:endParaRPr lang="pl-PL" alt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5076056" y="1464517"/>
            <a:ext cx="3779912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pl-PL" altLang="pl-PL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Klub Samopomocy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Warsztat Terapii Zajęciowej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Zakład Aktywności Zawodowej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Zakład Pracy Chronionej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Spółdzielnie socjalne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Kluby Integracji Społecznej (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Mieszkania chronione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Ośrodki </a:t>
            </a:r>
            <a:r>
              <a:rPr lang="pl-PL" alt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Interwencji Kryzysowej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67" y="16799"/>
            <a:ext cx="47180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pPr algn="ctr"/>
            <a:r>
              <a:rPr lang="pl-PL" sz="2400" dirty="0" smtClean="0"/>
              <a:t>System wsparcia społecznego</a:t>
            </a:r>
            <a:endParaRPr lang="pl-PL" sz="2400" dirty="0"/>
          </a:p>
        </p:txBody>
      </p:sp>
      <p:pic>
        <p:nvPicPr>
          <p:cNvPr id="4" name="Picture 4" descr="depresja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2996952"/>
            <a:ext cx="2458046" cy="1862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78817" y="1556792"/>
            <a:ext cx="3311525" cy="144145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 rodzinny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796136" y="1556792"/>
            <a:ext cx="3275013" cy="1441450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</a:t>
            </a:r>
          </a:p>
          <a:p>
            <a:pPr eaLnBrk="1" hangingPunct="1"/>
            <a:r>
              <a:rPr lang="pl-PL" altLang="pl-PL" dirty="0"/>
              <a:t>samopomocy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4967287" y="5013176"/>
            <a:ext cx="4176713" cy="1657350"/>
          </a:xfrm>
          <a:prstGeom prst="ellipse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 dirty="0"/>
              <a:t>System pomocy</a:t>
            </a:r>
          </a:p>
          <a:p>
            <a:pPr eaLnBrk="1" hangingPunct="1"/>
            <a:r>
              <a:rPr lang="pl-PL" altLang="pl-PL" dirty="0"/>
              <a:t>społecznej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-108520" y="5013176"/>
            <a:ext cx="3598862" cy="1728787"/>
          </a:xfrm>
          <a:prstGeom prst="ellipse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/>
            <a:r>
              <a:rPr lang="pl-PL" altLang="pl-PL"/>
              <a:t>System opieki </a:t>
            </a:r>
          </a:p>
          <a:p>
            <a:pPr eaLnBrk="1" hangingPunct="1"/>
            <a:r>
              <a:rPr lang="pl-PL" altLang="pl-PL"/>
              <a:t>zdrowotnej</a:t>
            </a:r>
          </a:p>
        </p:txBody>
      </p:sp>
      <p:sp>
        <p:nvSpPr>
          <p:cNvPr id="10" name="Strzałka zakrzywiona w prawo 9"/>
          <p:cNvSpPr/>
          <p:nvPr/>
        </p:nvSpPr>
        <p:spPr>
          <a:xfrm>
            <a:off x="755576" y="2780928"/>
            <a:ext cx="792088" cy="2520280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trzałka zakrzywiona w górę 10"/>
          <p:cNvSpPr/>
          <p:nvPr/>
        </p:nvSpPr>
        <p:spPr>
          <a:xfrm>
            <a:off x="2987824" y="5877569"/>
            <a:ext cx="2592288" cy="792957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Strzałka zakrzywiona w górę 14"/>
          <p:cNvSpPr/>
          <p:nvPr/>
        </p:nvSpPr>
        <p:spPr>
          <a:xfrm rot="16433394">
            <a:off x="6636059" y="3619456"/>
            <a:ext cx="2369363" cy="699137"/>
          </a:xfrm>
          <a:prstGeom prst="curvedUpArrow">
            <a:avLst>
              <a:gd name="adj1" fmla="val 25000"/>
              <a:gd name="adj2" fmla="val 50000"/>
              <a:gd name="adj3" fmla="val 3695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Strzałka zakrzywiona w górę 15"/>
          <p:cNvSpPr/>
          <p:nvPr/>
        </p:nvSpPr>
        <p:spPr>
          <a:xfrm rot="11121127">
            <a:off x="3385645" y="1571211"/>
            <a:ext cx="2773057" cy="939729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404665"/>
            <a:ext cx="6586891" cy="792087"/>
          </a:xfrm>
        </p:spPr>
        <p:txBody>
          <a:bodyPr/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Trochę statystyki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268761"/>
            <a:ext cx="7306971" cy="4590038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pl-PL" altLang="pl-PL" sz="4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Wg   danych Wydziału Polityki Społecznej  LUW w 2016r. </a:t>
            </a:r>
            <a:r>
              <a:rPr lang="pl-PL" altLang="pl-PL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województwie lubelskim </a:t>
            </a:r>
            <a:r>
              <a:rPr lang="pl-PL" altLang="pl-PL" sz="4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funkcjonowało </a:t>
            </a:r>
            <a:r>
              <a:rPr lang="pl-PL" altLang="pl-PL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altLang="pl-PL" sz="4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pl-PL" altLang="pl-PL" sz="4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ośrodków wsparcia dla </a:t>
            </a:r>
            <a:r>
              <a:rPr lang="pl-PL" altLang="pl-PL" sz="4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  z zaburzeniami </a:t>
            </a:r>
            <a:r>
              <a:rPr lang="pl-PL" altLang="pl-PL" sz="4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psychicznymi</a:t>
            </a:r>
            <a:r>
              <a:rPr lang="pl-PL" altLang="pl-PL" sz="3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altLang="pl-PL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ŚDS funkcjonują w 24 powiatach naszego województwa.</a:t>
            </a:r>
          </a:p>
          <a:p>
            <a:pPr marL="0" indent="0" algn="just">
              <a:buNone/>
            </a:pPr>
            <a:endParaRPr lang="pl-PL" altLang="pl-PL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altLang="pl-PL" sz="3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pl-PL" altLang="pl-PL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Środowiskowe Domy Samopomocy</a:t>
            </a:r>
          </a:p>
          <a:p>
            <a:pPr marL="0" indent="0" algn="just">
              <a:buNone/>
            </a:pPr>
            <a:r>
              <a:rPr lang="pl-PL" altLang="pl-PL" sz="3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pl-PL" altLang="pl-PL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Klubów Samopomocy ( 70 miejsc; 4 w Lublinie  i 1 w Świdniku)</a:t>
            </a:r>
          </a:p>
          <a:p>
            <a:pPr marL="0" indent="0" algn="just">
              <a:buNone/>
            </a:pPr>
            <a:endParaRPr lang="pl-PL" altLang="pl-PL" sz="3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altLang="pl-PL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Środowiskowe Domy Samopomocy </a:t>
            </a: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marca 2016 </a:t>
            </a:r>
            <a:r>
              <a:rPr lang="pl-PL" altLang="pl-PL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</a:t>
            </a: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dysponowały</a:t>
            </a:r>
          </a:p>
          <a:p>
            <a:pPr marL="0" indent="0" algn="ctr">
              <a:buNone/>
            </a:pP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2046 </a:t>
            </a:r>
            <a:r>
              <a:rPr lang="pl-PL" altLang="pl-PL" sz="3800" b="1" dirty="0" smtClean="0">
                <a:solidFill>
                  <a:srgbClr val="0066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pl-PL" sz="3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miejscami ,  wydano  </a:t>
            </a: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2193</a:t>
            </a:r>
            <a:r>
              <a:rPr lang="pl-PL" altLang="pl-PL" sz="3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decyzje kierujące</a:t>
            </a:r>
            <a:r>
              <a:rPr lang="pl-PL" altLang="pl-PL" sz="3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altLang="pl-PL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Ogólna </a:t>
            </a:r>
            <a:r>
              <a:rPr lang="pl-PL" altLang="pl-PL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altLang="pl-PL" sz="3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uczestników  do marca 2014 r wynosiła </a:t>
            </a:r>
            <a:r>
              <a:rPr lang="pl-PL" altLang="pl-PL" sz="3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1903.</a:t>
            </a:r>
          </a:p>
          <a:p>
            <a:pPr marL="0" indent="0" algn="ctr">
              <a:buNone/>
            </a:pP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stosunku do 2014 roku  liczba osób korzystających</a:t>
            </a:r>
          </a:p>
          <a:p>
            <a:pPr marL="0" indent="0" algn="ctr">
              <a:buNone/>
            </a:pP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usług </a:t>
            </a:r>
            <a:r>
              <a:rPr lang="pl-PL" altLang="pl-PL" sz="3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wzrosła o 290 osób.</a:t>
            </a:r>
          </a:p>
          <a:p>
            <a:pPr marL="0" indent="0" algn="ctr">
              <a:buNone/>
            </a:pPr>
            <a:r>
              <a:rPr lang="pl-PL" altLang="pl-PL" sz="3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miejsc – 0,85 %</a:t>
            </a:r>
          </a:p>
          <a:p>
            <a:pPr marL="0" indent="0" algn="ctr">
              <a:buNone/>
            </a:pPr>
            <a:endParaRPr lang="pl-PL" altLang="pl-PL" dirty="0" smtClean="0">
              <a:solidFill>
                <a:schemeClr val="tx1"/>
              </a:solidFill>
              <a:latin typeface="Arial Black" pitchFamily="32" charset="0"/>
            </a:endParaRPr>
          </a:p>
          <a:p>
            <a:pPr marL="0" indent="0" algn="just">
              <a:buNone/>
            </a:pPr>
            <a:endParaRPr lang="pl-PL" altLang="pl-PL" sz="1000" i="1" dirty="0" smtClean="0">
              <a:solidFill>
                <a:schemeClr val="accent6">
                  <a:lumMod val="50000"/>
                </a:schemeClr>
              </a:solidFill>
              <a:latin typeface="Arial Black" pitchFamily="32" charset="0"/>
            </a:endParaRPr>
          </a:p>
          <a:p>
            <a:pPr marL="0" indent="0">
              <a:buNone/>
            </a:pPr>
            <a:r>
              <a:rPr lang="pl-PL" altLang="pl-PL" sz="1000" i="1" dirty="0" smtClean="0">
                <a:solidFill>
                  <a:schemeClr val="accent6">
                    <a:lumMod val="50000"/>
                  </a:schemeClr>
                </a:solidFill>
                <a:latin typeface="Arial Black" pitchFamily="32" charset="0"/>
              </a:rPr>
              <a:t>Dane Wydział Polityki Społecznej Lubelskiego Urzędu Wojewódzkiego w Lublinie</a:t>
            </a:r>
            <a:endParaRPr lang="pl-PL" altLang="pl-PL" sz="1000" i="1" dirty="0">
              <a:solidFill>
                <a:schemeClr val="accent6">
                  <a:lumMod val="50000"/>
                </a:schemeClr>
              </a:solidFill>
              <a:latin typeface="Arial Black" pitchFamily="32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9442" y="188641"/>
            <a:ext cx="7117180" cy="648071"/>
          </a:xfrm>
        </p:spPr>
        <p:txBody>
          <a:bodyPr/>
          <a:lstStyle/>
          <a:p>
            <a:pPr algn="ctr"/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Trochę statystyki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443054" cy="4968552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Typy domów  </a:t>
            </a:r>
            <a:endParaRPr lang="pl-PL" sz="2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osoby przewlekle chore psychicznie</a:t>
            </a:r>
          </a:p>
          <a:p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 niepełnosprawnością intelektualną</a:t>
            </a:r>
          </a:p>
          <a:p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wykazujące inne zaburzenia czynności psychicznych, które współczesna medycyna jest wstanie nazwać i określić.</a:t>
            </a:r>
          </a:p>
          <a:p>
            <a:pPr algn="just"/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Ministra Pracy i Polityki Społecznej z dnia 9 grudnia 2010 r. w sprawie środowiskowych domów samopomocy/ Dz.U.2010.238.1856 z dnia 2010.12.17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pPr algn="just"/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Najwięcej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domów  typu </a:t>
            </a:r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AB-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pl-PL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    ABC </a:t>
            </a:r>
            <a:r>
              <a:rPr lang="pl-PL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13.</a:t>
            </a:r>
          </a:p>
          <a:p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Pozostałe: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A-3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B-6 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C-2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– 3</a:t>
            </a:r>
          </a:p>
          <a:p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Lubelskie Forum Środowiskowych Domów Samopomocy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FŚDS powstało w  23 czerwca 2014 roku  jako oddolna inicjatywa kadry merytorycznej domów z terenu woj. lubelskiego.</a:t>
            </a:r>
          </a:p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Obecnie zrzesza 38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 algn="ctr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Podjęte inicjatywy odnoszą się do  działalności statutowej </a:t>
            </a:r>
          </a:p>
          <a:p>
            <a:pPr marL="0" indent="0" algn="ctr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obejmują obszary: uczestnik, rodzina, środowisko lokalne.</a:t>
            </a:r>
          </a:p>
          <a:p>
            <a:pPr marL="0" indent="0" algn="just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Dotychczasowa działalność: szkolenia kadry, wymiana doświadczeń, rzecznictwo interesów uczestników i rodzin , promocja zdrowia psychicznego, włączanie się w kształtowanie polityki społecznej wobec osób objętych wsparciem.</a:t>
            </a:r>
          </a:p>
          <a:p>
            <a:pPr marL="0" indent="0" algn="ctr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LFŚDS współpracuje z Ogólnopolskim Stowarzyszeniem Środowiskowych Domów Samopomocy i Sympatyków Domów.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Jeszcze nie widać horyzontu...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126994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Wiele przed nami </a:t>
            </a:r>
            <a:r>
              <a:rPr lang="pl-PL" dirty="0" smtClean="0"/>
              <a:t>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Potrzebujemy dyskusji z naszym udziałem o przyszłości </a:t>
            </a:r>
            <a:r>
              <a:rPr lang="pl-PL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śds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Potrzebujemy dyskusji o standardach pracy merytorycznej, wskaźnikach jakości naszej pracy, 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Wynagrodzenie kadry – częsta rotacja wykształconej kadry,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 Andrzej Piotrowski propagator idei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psychiatrii środowiskowej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„... chorzy psychicznie 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mogą być izolowani, odsyłani do azylów szpitali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psychiatrycznych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,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posiadają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oni prawo, ale także możliwości do życia w społeczności osób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zdrowych...”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„Za życiem” - 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6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TC102455596[[fn=Wiosna]]</Template>
  <TotalTime>508</TotalTime>
  <Words>834</Words>
  <Application>Microsoft Office PowerPoint</Application>
  <PresentationFormat>Pokaz na ekranie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Spring</vt:lpstr>
      <vt:lpstr>Środowiskowe Domy Samopomocy rola, zadania i wyzwania.   </vt:lpstr>
      <vt:lpstr>Prezentacja programu PowerPoint</vt:lpstr>
      <vt:lpstr>Sieć oparcia w systemie zdrowia i pomocy społecznej</vt:lpstr>
      <vt:lpstr>System wsparcia społecznego</vt:lpstr>
      <vt:lpstr>Trochę statystyki</vt:lpstr>
      <vt:lpstr>Trochę statystyki</vt:lpstr>
      <vt:lpstr>Lubelskie Forum Środowiskowych Domów Samopomocy</vt:lpstr>
      <vt:lpstr>Jeszcze nie widać horyzontu...</vt:lpstr>
      <vt:lpstr>Wiele przed nami ...</vt:lpstr>
      <vt:lpstr>Usługi realizowane przez Zespół Wspierająco-Aktywizujący w ŚDS</vt:lpstr>
      <vt:lpstr>Prezentacja programu PowerPoint</vt:lpstr>
      <vt:lpstr>Prezentacja programu PowerPoint</vt:lpstr>
      <vt:lpstr>Prezentacja programu PowerPoint</vt:lpstr>
      <vt:lpstr>Prezentacja programu PowerPoint</vt:lpstr>
      <vt:lpstr>ŚDS w społeczności lokalnej</vt:lpstr>
      <vt:lpstr> </vt:lpstr>
    </vt:vector>
  </TitlesOfParts>
  <Company>Środowiskowy Dom Samopocy w Łęcznej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Środowiskowego Domu Samopomocy w kreowaniu lokalnej polityki społecznej.</dc:title>
  <dc:creator>SDS</dc:creator>
  <cp:lastModifiedBy>SDS</cp:lastModifiedBy>
  <cp:revision>85</cp:revision>
  <dcterms:created xsi:type="dcterms:W3CDTF">2014-10-23T15:47:17Z</dcterms:created>
  <dcterms:modified xsi:type="dcterms:W3CDTF">2017-09-25T14:00:55Z</dcterms:modified>
</cp:coreProperties>
</file>