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de-DE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de-DE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5A8E-923E-44CD-AABB-046923FDFCCB}" type="datetimeFigureOut">
              <a:rPr lang="de-DE" smtClean="0"/>
              <a:t>01.03.2019</a:t>
            </a:fld>
            <a:endParaRPr lang="de-DE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C769-1462-41E3-B2C5-8F440C5251B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006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de-DE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de-DE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5A8E-923E-44CD-AABB-046923FDFCCB}" type="datetimeFigureOut">
              <a:rPr lang="de-DE" smtClean="0"/>
              <a:t>01.03.2019</a:t>
            </a:fld>
            <a:endParaRPr lang="de-DE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C769-1462-41E3-B2C5-8F440C5251B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720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de-DE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de-DE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5A8E-923E-44CD-AABB-046923FDFCCB}" type="datetimeFigureOut">
              <a:rPr lang="de-DE" smtClean="0"/>
              <a:t>01.03.2019</a:t>
            </a:fld>
            <a:endParaRPr lang="de-DE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C769-1462-41E3-B2C5-8F440C5251B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177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de-DE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de-DE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5A8E-923E-44CD-AABB-046923FDFCCB}" type="datetimeFigureOut">
              <a:rPr lang="de-DE" smtClean="0"/>
              <a:t>01.03.2019</a:t>
            </a:fld>
            <a:endParaRPr lang="de-DE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C769-1462-41E3-B2C5-8F440C5251B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984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de-DE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5A8E-923E-44CD-AABB-046923FDFCCB}" type="datetimeFigureOut">
              <a:rPr lang="de-DE" smtClean="0"/>
              <a:t>01.03.2019</a:t>
            </a:fld>
            <a:endParaRPr lang="de-DE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C769-1462-41E3-B2C5-8F440C5251B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1375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de-DE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de-DE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de-DE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5A8E-923E-44CD-AABB-046923FDFCCB}" type="datetimeFigureOut">
              <a:rPr lang="de-DE" smtClean="0"/>
              <a:t>01.03.2019</a:t>
            </a:fld>
            <a:endParaRPr lang="de-DE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C769-1462-41E3-B2C5-8F440C5251B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6566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de-DE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de-DE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de-DE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5A8E-923E-44CD-AABB-046923FDFCCB}" type="datetimeFigureOut">
              <a:rPr lang="de-DE" smtClean="0"/>
              <a:t>01.03.2019</a:t>
            </a:fld>
            <a:endParaRPr lang="de-DE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C769-1462-41E3-B2C5-8F440C5251B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8788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de-DE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5A8E-923E-44CD-AABB-046923FDFCCB}" type="datetimeFigureOut">
              <a:rPr lang="de-DE" smtClean="0"/>
              <a:t>01.03.2019</a:t>
            </a:fld>
            <a:endParaRPr lang="de-DE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C769-1462-41E3-B2C5-8F440C5251B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7976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5A8E-923E-44CD-AABB-046923FDFCCB}" type="datetimeFigureOut">
              <a:rPr lang="de-DE" smtClean="0"/>
              <a:t>01.03.2019</a:t>
            </a:fld>
            <a:endParaRPr lang="de-DE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C769-1462-41E3-B2C5-8F440C5251B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343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de-DE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de-DE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5A8E-923E-44CD-AABB-046923FDFCCB}" type="datetimeFigureOut">
              <a:rPr lang="de-DE" smtClean="0"/>
              <a:t>01.03.2019</a:t>
            </a:fld>
            <a:endParaRPr lang="de-DE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C769-1462-41E3-B2C5-8F440C5251B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4350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de-DE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5A8E-923E-44CD-AABB-046923FDFCCB}" type="datetimeFigureOut">
              <a:rPr lang="de-DE" smtClean="0"/>
              <a:t>01.03.2019</a:t>
            </a:fld>
            <a:endParaRPr lang="de-DE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4C769-1462-41E3-B2C5-8F440C5251B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738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de-DE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de-DE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E5A8E-923E-44CD-AABB-046923FDFCCB}" type="datetimeFigureOut">
              <a:rPr lang="de-DE" smtClean="0"/>
              <a:t>01.03.2019</a:t>
            </a:fld>
            <a:endParaRPr lang="de-DE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4C769-1462-41E3-B2C5-8F440C5251B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432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8064896" cy="223224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pl-PL" sz="3600" b="1" dirty="0"/>
              <a:t>POWIATOWA SPOŁECZNA RADA</a:t>
            </a:r>
            <a:r>
              <a:rPr lang="de-DE" sz="3600" dirty="0"/>
              <a:t/>
            </a:r>
            <a:br>
              <a:rPr lang="de-DE" sz="3600" dirty="0"/>
            </a:br>
            <a:r>
              <a:rPr lang="pl-PL" sz="3600" b="1" dirty="0"/>
              <a:t>DO SPRAW OSÓB </a:t>
            </a:r>
            <a:r>
              <a:rPr lang="pl-PL" sz="3600" b="1" dirty="0" smtClean="0"/>
              <a:t>NIEPEŁNOSPRAWNYCH</a:t>
            </a:r>
            <a:r>
              <a:rPr lang="de-DE" sz="3600" dirty="0"/>
              <a:t/>
            </a:r>
            <a:br>
              <a:rPr lang="de-DE" sz="3600" dirty="0"/>
            </a:br>
            <a:r>
              <a:rPr lang="pl-PL" sz="3600" b="1" dirty="0"/>
              <a:t>W </a:t>
            </a:r>
            <a:r>
              <a:rPr lang="pl-PL" sz="3600" b="1" dirty="0" smtClean="0"/>
              <a:t>HRUBIESZOWIE</a:t>
            </a:r>
            <a:endParaRPr lang="de-DE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2924944"/>
            <a:ext cx="8136904" cy="316835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pPr lvl="0"/>
            <a:r>
              <a:rPr lang="pl-PL" b="1" i="1" dirty="0" smtClean="0">
                <a:solidFill>
                  <a:schemeClr val="tx1"/>
                </a:solidFill>
              </a:rPr>
              <a:t>Kadencja 2015-2019</a:t>
            </a:r>
          </a:p>
          <a:p>
            <a:pPr lvl="0"/>
            <a:endParaRPr lang="pl-PL" b="1" i="1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pl-PL" b="1" i="1" u="sng" dirty="0" smtClean="0">
                <a:solidFill>
                  <a:schemeClr val="tx1"/>
                </a:solidFill>
              </a:rPr>
              <a:t>Przewodniczący</a:t>
            </a:r>
            <a:r>
              <a:rPr lang="pl-PL" b="1" dirty="0" smtClean="0">
                <a:solidFill>
                  <a:schemeClr val="tx1"/>
                </a:solidFill>
              </a:rPr>
              <a:t> </a:t>
            </a:r>
            <a:r>
              <a:rPr lang="pl-PL" b="1" dirty="0">
                <a:solidFill>
                  <a:schemeClr val="tx1"/>
                </a:solidFill>
              </a:rPr>
              <a:t>-  Kierownik Warsztatu Terapii Zajęciowej w Oszczowie </a:t>
            </a:r>
            <a:endParaRPr lang="de-DE" b="1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pl-PL" b="1" i="1" u="sng" dirty="0">
                <a:solidFill>
                  <a:schemeClr val="tx1"/>
                </a:solidFill>
              </a:rPr>
              <a:t>Wiceprzewodniczący</a:t>
            </a:r>
            <a:r>
              <a:rPr lang="pl-PL" b="1" dirty="0">
                <a:solidFill>
                  <a:schemeClr val="tx1"/>
                </a:solidFill>
              </a:rPr>
              <a:t> – Kierownik Warsztatu Terapii Zajęciowej w Hrubieszowie (PSONI Koło w Hrubieszowie) </a:t>
            </a:r>
            <a:endParaRPr lang="de-DE" b="1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pl-PL" b="1" i="1" u="sng" dirty="0">
                <a:solidFill>
                  <a:schemeClr val="tx1"/>
                </a:solidFill>
              </a:rPr>
              <a:t>Sekretarz</a:t>
            </a:r>
            <a:r>
              <a:rPr lang="pl-PL" b="1" dirty="0">
                <a:solidFill>
                  <a:schemeClr val="tx1"/>
                </a:solidFill>
              </a:rPr>
              <a:t> - Prezes Stowarzyszenia „Amazonki” w Hrubieszowie  (osoba niepełnosprawna)</a:t>
            </a:r>
            <a:endParaRPr lang="de-DE" b="1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pl-PL" b="1" i="1" u="sng" dirty="0">
                <a:solidFill>
                  <a:schemeClr val="tx1"/>
                </a:solidFill>
              </a:rPr>
              <a:t>Członek</a:t>
            </a:r>
            <a:r>
              <a:rPr lang="pl-PL" b="1" dirty="0">
                <a:solidFill>
                  <a:schemeClr val="tx1"/>
                </a:solidFill>
              </a:rPr>
              <a:t> – Reprezentant Stowarzyszenia „Bezpieczny Powiat Hrubieszowski”(osoba niepełnosprawna na wózku inwalidzkim)</a:t>
            </a:r>
            <a:endParaRPr lang="de-DE" b="1" dirty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pl-PL" b="1" i="1" u="sng" dirty="0">
                <a:solidFill>
                  <a:schemeClr val="tx1"/>
                </a:solidFill>
              </a:rPr>
              <a:t>Członek</a:t>
            </a:r>
            <a:r>
              <a:rPr lang="pl-PL" b="1" dirty="0">
                <a:solidFill>
                  <a:schemeClr val="tx1"/>
                </a:solidFill>
              </a:rPr>
              <a:t> – Prezes Zarządu Koła Polskiego Związku Niewidomych </a:t>
            </a:r>
            <a:r>
              <a:rPr lang="pl-PL" b="1" dirty="0" smtClean="0">
                <a:solidFill>
                  <a:schemeClr val="tx1"/>
                </a:solidFill>
              </a:rPr>
              <a:t/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lang="pl-PL" b="1" dirty="0" smtClean="0">
                <a:solidFill>
                  <a:schemeClr val="tx1"/>
                </a:solidFill>
              </a:rPr>
              <a:t>w </a:t>
            </a:r>
            <a:r>
              <a:rPr lang="pl-PL" b="1" dirty="0">
                <a:solidFill>
                  <a:schemeClr val="tx1"/>
                </a:solidFill>
              </a:rPr>
              <a:t>Hrubieszowie (osoba niepełnosprawna)</a:t>
            </a:r>
            <a:endParaRPr lang="de-DE" b="1" dirty="0">
              <a:solidFill>
                <a:schemeClr val="tx1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706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pl-PL" sz="3200" i="1" dirty="0"/>
              <a:t>D</a:t>
            </a:r>
            <a:r>
              <a:rPr lang="pl-PL" sz="3200" i="1" dirty="0" smtClean="0"/>
              <a:t>otychczasowe </a:t>
            </a:r>
            <a:r>
              <a:rPr lang="pl-PL" sz="3200" i="1" dirty="0"/>
              <a:t>działania: </a:t>
            </a:r>
            <a:r>
              <a:rPr lang="de-DE" sz="3200" i="1" dirty="0"/>
              <a:t/>
            </a:r>
            <a:br>
              <a:rPr lang="de-DE" sz="3200" i="1" dirty="0"/>
            </a:br>
            <a:endParaRPr lang="de-DE" sz="3200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006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pl-PL" sz="3000" dirty="0" smtClean="0"/>
              <a:t>Opiniowanie </a:t>
            </a:r>
            <a:r>
              <a:rPr lang="pl-PL" sz="3000" dirty="0"/>
              <a:t>projektów uchwał przyjmowanych przez Radę  Powiatu w Hrubieszowie</a:t>
            </a:r>
            <a:r>
              <a:rPr lang="pl-PL" sz="3000" dirty="0" smtClean="0"/>
              <a:t>:</a:t>
            </a:r>
          </a:p>
          <a:p>
            <a:pPr marL="0" lvl="0" indent="0">
              <a:buNone/>
            </a:pPr>
            <a:endParaRPr lang="pl-PL" sz="3000" dirty="0" smtClean="0"/>
          </a:p>
          <a:p>
            <a:pPr algn="ctr"/>
            <a:r>
              <a:rPr lang="pl-PL" sz="3000" dirty="0" smtClean="0"/>
              <a:t>opiniowanie </a:t>
            </a:r>
            <a:r>
              <a:rPr lang="pl-PL" sz="3000" dirty="0"/>
              <a:t>projektów uchwał w sprawie określenia zadań, </a:t>
            </a:r>
            <a:r>
              <a:rPr lang="pl-PL" sz="3000" dirty="0" smtClean="0"/>
              <a:t/>
            </a:r>
            <a:br>
              <a:rPr lang="pl-PL" sz="3000" dirty="0" smtClean="0"/>
            </a:br>
            <a:r>
              <a:rPr lang="pl-PL" sz="3000" dirty="0" smtClean="0"/>
              <a:t>na </a:t>
            </a:r>
            <a:r>
              <a:rPr lang="pl-PL" sz="3000" dirty="0"/>
              <a:t>które przeznacza się środki </a:t>
            </a:r>
            <a:r>
              <a:rPr lang="pl-PL" sz="3000" dirty="0" smtClean="0"/>
              <a:t>PFRON, </a:t>
            </a:r>
          </a:p>
          <a:p>
            <a:pPr algn="ctr"/>
            <a:endParaRPr lang="de-DE" sz="3000" dirty="0"/>
          </a:p>
          <a:p>
            <a:pPr algn="ctr"/>
            <a:r>
              <a:rPr lang="pl-PL" sz="3000" dirty="0" smtClean="0"/>
              <a:t>opiniowanie </a:t>
            </a:r>
            <a:r>
              <a:rPr lang="pl-PL" sz="3000" dirty="0"/>
              <a:t>projektów uchwał w sprawie przyjęcia informacji </a:t>
            </a:r>
            <a:r>
              <a:rPr lang="pl-PL" sz="3000" dirty="0" smtClean="0"/>
              <a:t/>
            </a:r>
            <a:br>
              <a:rPr lang="pl-PL" sz="3000" dirty="0" smtClean="0"/>
            </a:br>
            <a:r>
              <a:rPr lang="pl-PL" sz="3000" dirty="0" smtClean="0"/>
              <a:t>z </a:t>
            </a:r>
            <a:r>
              <a:rPr lang="pl-PL" sz="3000" dirty="0"/>
              <a:t>wykorzystania środków </a:t>
            </a:r>
            <a:r>
              <a:rPr lang="pl-PL" sz="3000" dirty="0" smtClean="0"/>
              <a:t>PFRON, </a:t>
            </a:r>
          </a:p>
          <a:p>
            <a:pPr algn="ctr"/>
            <a:endParaRPr lang="pl-PL" sz="3000" dirty="0" smtClean="0"/>
          </a:p>
          <a:p>
            <a:pPr algn="ctr"/>
            <a:r>
              <a:rPr lang="pl-PL" sz="3000" dirty="0" smtClean="0"/>
              <a:t>opiniowanie </a:t>
            </a:r>
            <a:r>
              <a:rPr lang="pl-PL" sz="3000" dirty="0"/>
              <a:t>projektów uchwał w sprawie przyjęcia „Powiatowego Programu Działań na Rzecz Osób Niepełnosprawnych na lata 2017 – 2020” </a:t>
            </a:r>
            <a:r>
              <a:rPr lang="pl-PL" sz="3000" dirty="0" smtClean="0"/>
              <a:t>                                                    oraz </a:t>
            </a:r>
            <a:r>
              <a:rPr lang="pl-PL" sz="3000" dirty="0"/>
              <a:t>zmian </a:t>
            </a:r>
            <a:r>
              <a:rPr lang="pl-PL" sz="3000" dirty="0" smtClean="0"/>
              <a:t>do programu, </a:t>
            </a:r>
          </a:p>
          <a:p>
            <a:pPr marL="0" indent="0" algn="ctr">
              <a:buNone/>
            </a:pPr>
            <a:endParaRPr lang="pl-PL" sz="3000" dirty="0" smtClean="0"/>
          </a:p>
          <a:p>
            <a:pPr algn="ctr"/>
            <a:r>
              <a:rPr lang="pl-PL" sz="2800" dirty="0" smtClean="0"/>
              <a:t>spotkania </a:t>
            </a:r>
            <a:r>
              <a:rPr lang="pl-PL" sz="2800" dirty="0"/>
              <a:t>z przedstawicielami</a:t>
            </a:r>
            <a:r>
              <a:rPr lang="pl-PL" sz="2800" dirty="0" smtClean="0"/>
              <a:t>: PCPR, PUP, szkoły </a:t>
            </a:r>
            <a:r>
              <a:rPr lang="pl-PL" sz="2800" dirty="0"/>
              <a:t>specjalnej </a:t>
            </a:r>
            <a:r>
              <a:rPr lang="pl-PL" sz="2800" dirty="0" smtClean="0"/>
              <a:t>                        oraz stowarzyszeń </a:t>
            </a:r>
            <a:r>
              <a:rPr lang="pl-PL" sz="2800" dirty="0"/>
              <a:t>działających na rzecz osób </a:t>
            </a:r>
            <a:r>
              <a:rPr lang="pl-PL" sz="2800" dirty="0" smtClean="0"/>
              <a:t>niepełnosprawnych.</a:t>
            </a:r>
            <a:endParaRPr lang="de-DE" sz="2800" dirty="0"/>
          </a:p>
          <a:p>
            <a:endParaRPr lang="de-DE" sz="30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398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l-PL" sz="3100" i="1" dirty="0"/>
              <a:t>D</a:t>
            </a:r>
            <a:r>
              <a:rPr lang="pl-PL" sz="3100" i="1" dirty="0" smtClean="0"/>
              <a:t>otychczasowe </a:t>
            </a:r>
            <a:r>
              <a:rPr lang="pl-PL" sz="3100" i="1" dirty="0"/>
              <a:t>działania: </a:t>
            </a:r>
            <a:r>
              <a:rPr lang="de-DE" i="1" dirty="0"/>
              <a:t/>
            </a:r>
            <a:br>
              <a:rPr lang="de-DE" i="1" dirty="0"/>
            </a:br>
            <a:endParaRPr lang="de-DE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pl-PL" sz="2800" dirty="0"/>
              <a:t>Opiniowanie wniosków o dofinansowanie składanych przez powiat do PFRON w ramach </a:t>
            </a:r>
            <a:r>
              <a:rPr lang="pl-PL" sz="2800" dirty="0" smtClean="0"/>
              <a:t>                               „</a:t>
            </a:r>
            <a:r>
              <a:rPr lang="pl-PL" sz="2800" dirty="0"/>
              <a:t>Programu wyrównywania różnic między </a:t>
            </a:r>
            <a:r>
              <a:rPr lang="pl-PL" sz="2800" dirty="0" smtClean="0"/>
              <a:t>regionami”</a:t>
            </a:r>
            <a:endParaRPr lang="de-DE" sz="28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261117"/>
              </p:ext>
            </p:extLst>
          </p:nvPr>
        </p:nvGraphicFramePr>
        <p:xfrm>
          <a:off x="467544" y="2996952"/>
          <a:ext cx="8064894" cy="288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1622"/>
                <a:gridCol w="943738"/>
                <a:gridCol w="1107028"/>
                <a:gridCol w="1187417"/>
                <a:gridCol w="1186580"/>
                <a:gridCol w="1068509"/>
              </a:tblGrid>
              <a:tr h="6799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</a:rPr>
                        <a:t>2014</a:t>
                      </a:r>
                      <a:endParaRPr lang="de-DE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2015</a:t>
                      </a:r>
                      <a:endParaRPr lang="de-DE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2016</a:t>
                      </a:r>
                      <a:endParaRPr lang="de-DE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2017</a:t>
                      </a:r>
                      <a:endParaRPr lang="de-DE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2018</a:t>
                      </a:r>
                      <a:endParaRPr lang="de-DE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202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spc="50" dirty="0">
                          <a:effectLst/>
                        </a:rPr>
                        <a:t>Aktywny samorząd</a:t>
                      </a:r>
                      <a:endParaRPr lang="de-DE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226 550</a:t>
                      </a:r>
                      <a:endParaRPr lang="de-DE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82 220</a:t>
                      </a:r>
                      <a:endParaRPr lang="de-DE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176 333</a:t>
                      </a:r>
                      <a:endParaRPr lang="de-DE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138 908</a:t>
                      </a:r>
                      <a:endParaRPr lang="de-DE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134 707</a:t>
                      </a:r>
                      <a:endParaRPr lang="de-DE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80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spc="50" dirty="0">
                          <a:effectLst/>
                        </a:rPr>
                        <a:t>Program wyrównywania różnic między regionami</a:t>
                      </a:r>
                      <a:endParaRPr lang="de-DE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138 500</a:t>
                      </a:r>
                      <a:endParaRPr lang="de-DE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194 750</a:t>
                      </a:r>
                      <a:endParaRPr lang="de-DE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100 000</a:t>
                      </a:r>
                      <a:endParaRPr lang="de-DE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172 550</a:t>
                      </a:r>
                      <a:endParaRPr lang="de-DE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</a:rPr>
                        <a:t>435 323</a:t>
                      </a:r>
                      <a:endParaRPr lang="de-DE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9899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0851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endParaRPr lang="pl-PL" dirty="0" smtClean="0"/>
          </a:p>
          <a:p>
            <a:r>
              <a:rPr lang="pl-PL" i="1" dirty="0" smtClean="0"/>
              <a:t>liczba </a:t>
            </a:r>
            <a:r>
              <a:rPr lang="pl-PL" i="1" dirty="0"/>
              <a:t>mieszkańców </a:t>
            </a:r>
            <a:r>
              <a:rPr lang="pl-PL" i="1" dirty="0" smtClean="0"/>
              <a:t> </a:t>
            </a:r>
            <a:r>
              <a:rPr lang="pl-PL" dirty="0" smtClean="0"/>
              <a:t>- </a:t>
            </a:r>
            <a:r>
              <a:rPr lang="pl-PL" dirty="0"/>
              <a:t>64 428 osób</a:t>
            </a:r>
            <a:endParaRPr lang="de-DE" dirty="0"/>
          </a:p>
          <a:p>
            <a:r>
              <a:rPr lang="pl-PL" i="1" dirty="0" smtClean="0"/>
              <a:t>stopa bezrobocia </a:t>
            </a:r>
            <a:r>
              <a:rPr lang="pl-PL" dirty="0" smtClean="0"/>
              <a:t>– </a:t>
            </a:r>
            <a:r>
              <a:rPr lang="pl-PL" dirty="0"/>
              <a:t>13,6 %</a:t>
            </a:r>
            <a:endParaRPr lang="de-DE" dirty="0"/>
          </a:p>
          <a:p>
            <a:r>
              <a:rPr lang="pl-PL" i="1" dirty="0" smtClean="0"/>
              <a:t>liczba </a:t>
            </a:r>
            <a:r>
              <a:rPr lang="pl-PL" i="1" dirty="0"/>
              <a:t>bezrobotnych </a:t>
            </a:r>
            <a:r>
              <a:rPr lang="pl-PL" dirty="0"/>
              <a:t>- 3 723 osoby</a:t>
            </a:r>
            <a:endParaRPr lang="de-DE" dirty="0"/>
          </a:p>
          <a:p>
            <a:r>
              <a:rPr lang="pl-PL" i="1" dirty="0" smtClean="0"/>
              <a:t>3 warsztaty </a:t>
            </a:r>
            <a:r>
              <a:rPr lang="pl-PL" dirty="0" smtClean="0"/>
              <a:t>– </a:t>
            </a:r>
            <a:r>
              <a:rPr lang="pl-PL" dirty="0"/>
              <a:t>129 uczestników (Oszczów – 30, Hrubieszów – 48, Alojzów – 51)</a:t>
            </a:r>
            <a:endParaRPr lang="de-DE" dirty="0"/>
          </a:p>
          <a:p>
            <a:r>
              <a:rPr lang="pl-PL" i="1" dirty="0" smtClean="0"/>
              <a:t>specjalny </a:t>
            </a:r>
            <a:r>
              <a:rPr lang="pl-PL" i="1" dirty="0"/>
              <a:t>ośrodek szkolno-wychowawczy </a:t>
            </a:r>
            <a:r>
              <a:rPr lang="pl-PL" dirty="0"/>
              <a:t>– 139 uczniów  w tym: ruchowo – 12, na wózkach – 8</a:t>
            </a:r>
            <a:r>
              <a:rPr lang="pl-PL" dirty="0" smtClean="0"/>
              <a:t>, do </a:t>
            </a:r>
            <a:r>
              <a:rPr lang="pl-PL" dirty="0"/>
              <a:t>18 r.ż</a:t>
            </a:r>
            <a:r>
              <a:rPr lang="pl-PL" dirty="0" smtClean="0"/>
              <a:t>. </a:t>
            </a:r>
            <a:r>
              <a:rPr lang="pl-PL" dirty="0"/>
              <a:t>- </a:t>
            </a:r>
            <a:r>
              <a:rPr lang="pl-PL" dirty="0" smtClean="0"/>
              <a:t>84, 19 </a:t>
            </a:r>
            <a:r>
              <a:rPr lang="pl-PL" dirty="0"/>
              <a:t>osób z </a:t>
            </a:r>
            <a:r>
              <a:rPr lang="pl-PL" dirty="0" smtClean="0"/>
              <a:t>autyzmem</a:t>
            </a:r>
            <a:endParaRPr lang="de-DE" dirty="0"/>
          </a:p>
          <a:p>
            <a:r>
              <a:rPr lang="pl-PL" i="1" dirty="0" smtClean="0"/>
              <a:t>wczesne </a:t>
            </a:r>
            <a:r>
              <a:rPr lang="pl-PL" i="1" dirty="0"/>
              <a:t>wspomaganie rozwoju dziecka </a:t>
            </a:r>
            <a:r>
              <a:rPr lang="pl-PL" i="1" dirty="0" smtClean="0"/>
              <a:t>w </a:t>
            </a:r>
            <a:r>
              <a:rPr lang="pl-PL" i="1" dirty="0"/>
              <a:t>ośrodku </a:t>
            </a:r>
            <a:r>
              <a:rPr lang="pl-PL" dirty="0"/>
              <a:t>- 64 dzieci</a:t>
            </a:r>
            <a:endParaRPr lang="de-DE" dirty="0"/>
          </a:p>
          <a:p>
            <a:r>
              <a:rPr lang="pl-PL" i="1" dirty="0" smtClean="0"/>
              <a:t>przedszkole </a:t>
            </a:r>
            <a:r>
              <a:rPr lang="pl-PL" i="1" dirty="0"/>
              <a:t>specjalne </a:t>
            </a:r>
            <a:r>
              <a:rPr lang="pl-PL" dirty="0"/>
              <a:t>– 40 dzieci</a:t>
            </a:r>
            <a:endParaRPr lang="de-DE" dirty="0"/>
          </a:p>
          <a:p>
            <a:r>
              <a:rPr lang="pl-PL" i="1" dirty="0" smtClean="0"/>
              <a:t>Ośrodek </a:t>
            </a:r>
            <a:r>
              <a:rPr lang="pl-PL" i="1" dirty="0"/>
              <a:t>Rehabilitacyjno-Edukacyjno-Wychowawczy </a:t>
            </a:r>
            <a:r>
              <a:rPr lang="pl-PL" dirty="0"/>
              <a:t>w Alojzowie </a:t>
            </a:r>
            <a:r>
              <a:rPr lang="pl-PL" dirty="0" smtClean="0"/>
              <a:t>                – </a:t>
            </a:r>
            <a:r>
              <a:rPr lang="pl-PL" dirty="0"/>
              <a:t>10 dzieci</a:t>
            </a:r>
            <a:endParaRPr lang="de-DE" dirty="0"/>
          </a:p>
          <a:p>
            <a:r>
              <a:rPr lang="pl-PL" i="1" dirty="0" smtClean="0"/>
              <a:t>2 ŚDS </a:t>
            </a:r>
            <a:r>
              <a:rPr lang="pl-PL" dirty="0"/>
              <a:t>- 79 </a:t>
            </a:r>
            <a:r>
              <a:rPr lang="pl-PL" dirty="0" smtClean="0"/>
              <a:t>osób, w tym:                                                                                                                 </a:t>
            </a:r>
            <a:r>
              <a:rPr lang="pl-PL" dirty="0"/>
              <a:t>w Modryniu – 42 osoby, w Hrubieszowie 37 </a:t>
            </a:r>
            <a:r>
              <a:rPr lang="pl-PL" dirty="0" smtClean="0"/>
              <a:t>osób</a:t>
            </a:r>
            <a:endParaRPr lang="de-DE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pl-PL" sz="3600" dirty="0" smtClean="0"/>
              <a:t>Dane liczbowe o powiecie: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59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>PLAN </a:t>
            </a:r>
            <a:r>
              <a:rPr lang="pl-PL" sz="3600" dirty="0"/>
              <a:t>PRACY </a:t>
            </a:r>
            <a:r>
              <a:rPr lang="pl-PL" sz="3600" dirty="0" smtClean="0"/>
              <a:t>NA 2019 r.:</a:t>
            </a:r>
            <a:r>
              <a:rPr lang="de-DE" sz="3600" dirty="0"/>
              <a:t/>
            </a:r>
            <a:br>
              <a:rPr lang="de-DE" sz="3600" dirty="0"/>
            </a:br>
            <a:endParaRPr lang="de-DE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 fontScale="77500" lnSpcReduction="20000"/>
          </a:bodyPr>
          <a:lstStyle/>
          <a:p>
            <a:pPr lvl="0"/>
            <a:endParaRPr lang="pl-PL" dirty="0" smtClean="0"/>
          </a:p>
          <a:p>
            <a:pPr lvl="0" algn="ctr"/>
            <a:r>
              <a:rPr lang="pl-PL" dirty="0" smtClean="0"/>
              <a:t>Zapoznanie </a:t>
            </a:r>
            <a:r>
              <a:rPr lang="pl-PL" dirty="0"/>
              <a:t>nowych władz z problematyką osób niepełnosprawnych w </a:t>
            </a:r>
            <a:r>
              <a:rPr lang="pl-PL" dirty="0" smtClean="0"/>
              <a:t>powiecie,</a:t>
            </a:r>
          </a:p>
          <a:p>
            <a:pPr lvl="0" algn="ctr"/>
            <a:endParaRPr lang="de-DE" dirty="0"/>
          </a:p>
          <a:p>
            <a:pPr lvl="0" algn="ctr"/>
            <a:r>
              <a:rPr lang="pl-PL" dirty="0"/>
              <a:t>Opiniowanie uchwał rady </a:t>
            </a:r>
            <a:r>
              <a:rPr lang="pl-PL" dirty="0" smtClean="0"/>
              <a:t>powiatu,                                                      główny nacisk na podział środków PFRON,</a:t>
            </a:r>
          </a:p>
          <a:p>
            <a:pPr lvl="0" algn="ctr"/>
            <a:endParaRPr lang="de-DE" dirty="0"/>
          </a:p>
          <a:p>
            <a:pPr lvl="0" algn="ctr"/>
            <a:r>
              <a:rPr lang="pl-PL" dirty="0"/>
              <a:t>Opiniowanie projektów o dofinansowanie ze środków PFRON w ramach „Programu wyrównywania różnic między regionami </a:t>
            </a:r>
            <a:r>
              <a:rPr lang="pl-PL" dirty="0" smtClean="0"/>
              <a:t>III,”</a:t>
            </a:r>
          </a:p>
          <a:p>
            <a:pPr marL="0" lvl="0" indent="0" algn="ctr">
              <a:buNone/>
            </a:pPr>
            <a:endParaRPr lang="de-DE" dirty="0"/>
          </a:p>
          <a:p>
            <a:pPr lvl="0" algn="ctr"/>
            <a:r>
              <a:rPr lang="pl-PL" dirty="0"/>
              <a:t>Spotkania z przedstawicielami PCPR, PUP </a:t>
            </a:r>
            <a:r>
              <a:rPr lang="pl-PL" dirty="0" smtClean="0"/>
              <a:t>                                          oraz stowarzyszeniami.</a:t>
            </a:r>
          </a:p>
          <a:p>
            <a:pPr lvl="0" algn="ctr"/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335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186</Words>
  <Application>Microsoft Office PowerPoint</Application>
  <PresentationFormat>Pokaz na ekranie (4:3)</PresentationFormat>
  <Paragraphs>60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POWIATOWA SPOŁECZNA RADA DO SPRAW OSÓB NIEPEŁNOSPRAWNYCH W HRUBIESZOWIE</vt:lpstr>
      <vt:lpstr>Dotychczasowe działania:  </vt:lpstr>
      <vt:lpstr>Dotychczasowe działania:  </vt:lpstr>
      <vt:lpstr>Dane liczbowe o powiecie:</vt:lpstr>
      <vt:lpstr> PLAN PRACY NA 2019 r.: </vt:lpstr>
    </vt:vector>
  </TitlesOfParts>
  <Company>Starostwo Powiatowe w Hrubieszowie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POWIATOWA SPOŁECZNA RADA DO SPRAW OSÓB NIEPEŁNOSPRAWNYCH W HRUBIESZOWIE</dc:title>
  <dc:creator>Eliza Grzeszczuk</dc:creator>
  <cp:lastModifiedBy>Eliza Grzeszczuk</cp:lastModifiedBy>
  <cp:revision>32</cp:revision>
  <dcterms:created xsi:type="dcterms:W3CDTF">2019-02-26T08:19:20Z</dcterms:created>
  <dcterms:modified xsi:type="dcterms:W3CDTF">2019-03-01T07:08:50Z</dcterms:modified>
</cp:coreProperties>
</file>