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005D315-86FB-458D-B6F3-51A4C87B396E}" type="datetimeFigureOut">
              <a:rPr lang="pl-PL" smtClean="0"/>
              <a:pPr>
                <a:defRPr/>
              </a:pPr>
              <a:t>25.02.2019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807EE64-2245-453B-AE51-4C5885B7A16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8B3D7D-FF68-4B17-BB40-FDDE6F2E646A}" type="datetimeFigureOut">
              <a:rPr lang="pl-PL" smtClean="0"/>
              <a:pPr>
                <a:defRPr/>
              </a:pPr>
              <a:t>25.02.2019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A25A3-92F2-47E9-A54F-382B94D0194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5D4A6F-7A7B-4B51-A826-C70EB7ACCF19}" type="datetimeFigureOut">
              <a:rPr lang="pl-PL" smtClean="0"/>
              <a:pPr>
                <a:defRPr/>
              </a:pPr>
              <a:t>25.02.2019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60486-F8A1-46C0-AAF6-E9375AD32F0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CD48A1-4184-4EBD-AB10-DE82BA859442}" type="datetimeFigureOut">
              <a:rPr lang="pl-PL" smtClean="0"/>
              <a:pPr>
                <a:defRPr/>
              </a:pPr>
              <a:t>25.02.2019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CCFDF-A597-4CDB-ABB2-98B7C278AD7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599DE-28C2-414B-8839-812650E7B8DD}" type="datetimeFigureOut">
              <a:rPr lang="pl-PL" smtClean="0"/>
              <a:pPr>
                <a:defRPr/>
              </a:pPr>
              <a:t>25.02.2019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B66F91-5168-4CC5-B5B0-1EFE5E7C0BE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81F6B5-F51E-4289-B692-9D4F3CAB7A78}" type="datetimeFigureOut">
              <a:rPr lang="pl-PL" smtClean="0"/>
              <a:pPr>
                <a:defRPr/>
              </a:pPr>
              <a:t>25.02.2019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3C1E8-A90A-496C-A535-99B361E0A83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9E1CB7-CF28-4D81-9EB6-761E4056D7BA}" type="datetimeFigureOut">
              <a:rPr lang="pl-PL" smtClean="0"/>
              <a:pPr>
                <a:defRPr/>
              </a:pPr>
              <a:t>25.02.2019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62AF9F-CA78-4653-A23D-676C86E8319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FC72A1-337A-4F18-ADBC-BCD208D53B34}" type="datetimeFigureOut">
              <a:rPr lang="pl-PL" smtClean="0"/>
              <a:pPr>
                <a:defRPr/>
              </a:pPr>
              <a:t>25.02.2019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52105-4D64-4652-B70B-B26E1861C25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19B63E-3494-4EFB-B440-831D9C724C14}" type="datetimeFigureOut">
              <a:rPr lang="pl-PL" smtClean="0"/>
              <a:pPr>
                <a:defRPr/>
              </a:pPr>
              <a:t>25.02.2019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4AF16-5875-4BAE-ABC8-57170FEDFD2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710CEA64-8744-467D-887D-436523773D8D}" type="datetimeFigureOut">
              <a:rPr lang="pl-PL" smtClean="0"/>
              <a:pPr>
                <a:defRPr/>
              </a:pPr>
              <a:t>25.02.2019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F6C8C9-B2C0-4D9F-884D-52EBBE03C9F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7CB212E-8D05-41EF-9AFD-57C2A63FC15F}" type="datetimeFigureOut">
              <a:rPr lang="pl-PL" smtClean="0"/>
              <a:pPr>
                <a:defRPr/>
              </a:pPr>
              <a:t>25.02.2019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258296D-F854-41D2-A0F0-1196D5CD4BE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DB8D1E3-9940-4DF2-B92C-CA1D8D515960}" type="datetimeFigureOut">
              <a:rPr lang="pl-PL" smtClean="0"/>
              <a:pPr>
                <a:defRPr/>
              </a:pPr>
              <a:t>25.02.2019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1BBBB6B-81D8-446B-8833-F59CDB518ED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z="2800" b="1" dirty="0"/>
              <a:t>DZIAŁANIA REGIONALNEGO OŚRODKA POLITYKI SPOŁECZNEJ W LUBLINIE </a:t>
            </a:r>
            <a:br>
              <a:rPr lang="pl-PL" sz="2800" b="1" dirty="0"/>
            </a:br>
            <a:r>
              <a:rPr lang="pl-PL" sz="2800" b="1" dirty="0"/>
              <a:t>W ZAKRESIE WSPARCIA OSÓB </a:t>
            </a:r>
            <a:br>
              <a:rPr lang="pl-PL" sz="2800" b="1" dirty="0"/>
            </a:br>
            <a:r>
              <a:rPr lang="pl-PL" sz="2800" b="1" dirty="0"/>
              <a:t>Z NIEPEŁNOSPRAWNOŚCIAMI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800" i="1" dirty="0"/>
              <a:t>Małgorzata </a:t>
            </a:r>
            <a:r>
              <a:rPr lang="pl-PL" sz="1800" i="1" dirty="0" err="1"/>
              <a:t>Romanko</a:t>
            </a:r>
            <a:endParaRPr lang="pl-PL" sz="1800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800" i="1" dirty="0"/>
              <a:t>Dyrektor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800" i="1" dirty="0"/>
              <a:t>Regionalnego Ośrodka Polityki Społecznej w Lublinie</a:t>
            </a:r>
          </a:p>
        </p:txBody>
      </p:sp>
      <p:pic>
        <p:nvPicPr>
          <p:cNvPr id="2052" name="Obraz 3" descr="ROPS-w-Lublinie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357188"/>
            <a:ext cx="2786063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8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sz="2900" b="1" dirty="0"/>
              <a:t>Dostosowanie obiektów </a:t>
            </a:r>
            <a:r>
              <a:rPr lang="pl-PL" sz="2900" dirty="0"/>
              <a:t>przeznaczonych na mieszkania wspomagane dla osób chorujących psychicznie do  opracowanego Standardu (roboty remontowo-budowlane, zakup wyposażenia). 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sz="2900" b="1" dirty="0"/>
              <a:t>Rekrutacja uczestników </a:t>
            </a:r>
            <a:r>
              <a:rPr lang="pl-PL" sz="2900" dirty="0"/>
              <a:t>projektu – 40 osób chorujących psychicznie, potencjalnych mieszkańców mieszkań wspomaganych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sz="2900" b="1" dirty="0"/>
              <a:t>Przygotowanie osób </a:t>
            </a:r>
            <a:r>
              <a:rPr lang="pl-PL" sz="2900" dirty="0"/>
              <a:t>chorujących psychicznie do korzystania z mieszkań wspomaganych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sz="2900" b="1" i="1" dirty="0"/>
              <a:t>S</a:t>
            </a:r>
            <a:r>
              <a:rPr lang="pl-PL" sz="2900" b="1" dirty="0"/>
              <a:t>potkania dla</a:t>
            </a:r>
            <a:r>
              <a:rPr lang="pl-PL" sz="2900" b="1" i="1" dirty="0"/>
              <a:t> </a:t>
            </a:r>
            <a:r>
              <a:rPr lang="pl-PL" sz="2900" b="1" dirty="0"/>
              <a:t>rodzin </a:t>
            </a:r>
            <a:r>
              <a:rPr lang="pl-PL" sz="2900" dirty="0"/>
              <a:t>osób chorujących psychicznie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sz="2900" b="1" dirty="0"/>
              <a:t>Wybór kadry </a:t>
            </a:r>
            <a:r>
              <a:rPr lang="pl-PL" sz="2900" dirty="0"/>
              <a:t>zaangażowanej w prowadzenie mieszkań wspomaganych.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sz="2900" b="1" dirty="0"/>
              <a:t>Przeprowadzenie szkoleń </a:t>
            </a:r>
            <a:r>
              <a:rPr lang="pl-PL" sz="2900" dirty="0"/>
              <a:t>dla kadry pracującej w mieszkaniach wspomaganych.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sz="2900" b="1" dirty="0"/>
              <a:t>Prowadzenie mieszkań </a:t>
            </a:r>
            <a:r>
              <a:rPr lang="pl-PL" sz="2900" dirty="0"/>
              <a:t>wspomaganych (od kwietnia 2019) –udzielanie form wsparcia określonych w Standardzie.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  <p:sp>
        <p:nvSpPr>
          <p:cNvPr id="11266" name="Tytuł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7163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sz="2000" b="1" dirty="0">
                <a:solidFill>
                  <a:srgbClr val="002060"/>
                </a:solidFill>
              </a:rPr>
              <a:t>Działania na rzecz osób niepełnosprawnych planowane do realizacji </a:t>
            </a:r>
            <a:br>
              <a:rPr lang="pl-PL" sz="2000" b="1" dirty="0">
                <a:solidFill>
                  <a:srgbClr val="002060"/>
                </a:solidFill>
              </a:rPr>
            </a:br>
            <a:r>
              <a:rPr lang="pl-PL" sz="2000" b="1" dirty="0">
                <a:solidFill>
                  <a:srgbClr val="002060"/>
                </a:solidFill>
              </a:rPr>
              <a:t>w 2019 r. w ramach projektu </a:t>
            </a:r>
            <a:r>
              <a:rPr lang="pl-PL" sz="2000" b="1" i="1" dirty="0">
                <a:solidFill>
                  <a:srgbClr val="002060"/>
                </a:solidFill>
              </a:rPr>
              <a:t>Standardy w zakresie mieszkalnictwa wspomaganego dla osób chorujących psychicznie po wielokrotnych pobytach w szpitalu psychiatrycznym</a:t>
            </a:r>
            <a:endParaRPr lang="pl-PL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pl-PL" dirty="0"/>
          </a:p>
          <a:p>
            <a:pPr algn="ctr" eaLnBrk="1" hangingPunct="1">
              <a:buFont typeface="Arial" charset="0"/>
              <a:buNone/>
            </a:pPr>
            <a:endParaRPr lang="pl-PL" dirty="0"/>
          </a:p>
          <a:p>
            <a:pPr algn="ctr" eaLnBrk="1" hangingPunct="1">
              <a:buFont typeface="Arial" charset="0"/>
              <a:buNone/>
            </a:pPr>
            <a:r>
              <a:rPr lang="pl-PL" dirty="0"/>
              <a:t>Dziękuję za uwagę</a:t>
            </a:r>
          </a:p>
          <a:p>
            <a:pPr algn="ctr" eaLnBrk="1" hangingPunct="1">
              <a:buFont typeface="Arial" charset="0"/>
              <a:buNone/>
            </a:pPr>
            <a:endParaRPr lang="pl-PL" dirty="0"/>
          </a:p>
          <a:p>
            <a:pPr eaLnBrk="1" hangingPunct="1">
              <a:buFont typeface="Arial" charset="0"/>
              <a:buNone/>
            </a:pPr>
            <a:r>
              <a:rPr lang="pl-PL" sz="2000" i="1" dirty="0"/>
              <a:t>					Małgorzata </a:t>
            </a:r>
            <a:r>
              <a:rPr lang="pl-PL" sz="2000" i="1" dirty="0" err="1"/>
              <a:t>Romanko</a:t>
            </a:r>
            <a:endParaRPr lang="pl-PL" sz="2000" i="1" dirty="0"/>
          </a:p>
          <a:p>
            <a:pPr eaLnBrk="1" hangingPunct="1">
              <a:buFont typeface="Arial" charset="0"/>
              <a:buNone/>
            </a:pPr>
            <a:r>
              <a:rPr lang="pl-PL" sz="2000" i="1" dirty="0"/>
              <a:t>					Dyrektor</a:t>
            </a:r>
          </a:p>
          <a:p>
            <a:pPr eaLnBrk="1" hangingPunct="1">
              <a:buFont typeface="Arial" charset="0"/>
              <a:buNone/>
            </a:pPr>
            <a:r>
              <a:rPr lang="pl-PL" sz="2000" i="1" dirty="0"/>
              <a:t>		Regionalnego Ośrodka Polityki Społecznej w Lublinie</a:t>
            </a:r>
          </a:p>
          <a:p>
            <a:pPr algn="ctr" eaLnBrk="1" hangingPunct="1">
              <a:buFont typeface="Arial" charset="0"/>
              <a:buNone/>
            </a:pPr>
            <a:endParaRPr lang="pl-PL" dirty="0"/>
          </a:p>
        </p:txBody>
      </p:sp>
      <p:pic>
        <p:nvPicPr>
          <p:cNvPr id="12291" name="Obraz 3" descr="ROPS-w-Lublinie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357188"/>
            <a:ext cx="2786063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pl-PL" sz="2000" dirty="0"/>
              <a:t>Strategia Polityki Społecznej Województwa Lubelskiego na lata 2014-2020- obszar: Wsparcie osób niepełnosprawnych</a:t>
            </a:r>
          </a:p>
          <a:p>
            <a:pPr eaLnBrk="1" hangingPunct="1">
              <a:buNone/>
            </a:pPr>
            <a:r>
              <a:rPr lang="pl-PL" sz="2000" dirty="0"/>
              <a:t>Program wyrównywania szans osób niepełnosprawnych i przeciwdziałania ich wykluczeniu społecznemu oraz pomocy w realizacji zadań na rzecz zatrudniania osób niepełnosprawnych na lata 2014-2020</a:t>
            </a:r>
          </a:p>
          <a:p>
            <a:pPr eaLnBrk="1" hangingPunct="1">
              <a:buNone/>
            </a:pPr>
            <a:r>
              <a:rPr lang="pl-PL" sz="2000" dirty="0"/>
              <a:t>Wojewódzki program poszerzenia, zróżnicowania i unowocześniania pomocy i oparcia społecznego dla osób z zaburzeniami psychicznymi w zakresie pomocy i oparcia społecznego na lata 2018 – 2022</a:t>
            </a:r>
          </a:p>
          <a:p>
            <a:pPr eaLnBrk="1" hangingPunct="1">
              <a:buNone/>
            </a:pPr>
            <a:r>
              <a:rPr lang="pl-PL" sz="2000" dirty="0"/>
              <a:t>Wojewódzki Program rozwoju zróżnicowanych form wspieranego i wspomaganego zatrudnienia oraz przedsiębiorczości społecznej dostosowanej do potrzeb osób niepełnosprawnych, w tym z zaburzeniami psychicznymi-opracowano w 2018 r.,</a:t>
            </a:r>
            <a:r>
              <a:rPr lang="pl-PL" sz="2000" b="1" dirty="0"/>
              <a:t> </a:t>
            </a:r>
            <a:r>
              <a:rPr lang="pl-PL" sz="2000" dirty="0"/>
              <a:t>realizacja</a:t>
            </a:r>
            <a:r>
              <a:rPr lang="pl-PL" sz="2000" b="1" dirty="0"/>
              <a:t> </a:t>
            </a:r>
            <a:r>
              <a:rPr lang="pl-PL" sz="2000" dirty="0"/>
              <a:t>od 2019 roku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dirty="0">
                <a:solidFill>
                  <a:srgbClr val="002060"/>
                </a:solidFill>
              </a:rPr>
              <a:t>DOKUMENTY STRATEGICZNE I PROGRAMOWE</a:t>
            </a:r>
            <a:br>
              <a:rPr lang="pl-PL" sz="2800" b="1" dirty="0"/>
            </a:br>
            <a:r>
              <a:rPr lang="pl-PL" sz="2700" b="1" dirty="0"/>
              <a:t>bezpośrednio odnoszące się do osób </a:t>
            </a:r>
            <a:br>
              <a:rPr lang="pl-PL" sz="2700" b="1" dirty="0"/>
            </a:br>
            <a:r>
              <a:rPr lang="pl-PL" sz="2700" b="1" dirty="0"/>
              <a:t>z </a:t>
            </a:r>
            <a:r>
              <a:rPr lang="pl-PL" sz="2700" b="1" dirty="0" err="1"/>
              <a:t>niepełnosprawnościami</a:t>
            </a:r>
            <a:endParaRPr lang="pl-PL" sz="2700" b="1" dirty="0"/>
          </a:p>
        </p:txBody>
      </p:sp>
      <p:sp>
        <p:nvSpPr>
          <p:cNvPr id="4" name="Prostokąt 3"/>
          <p:cNvSpPr/>
          <p:nvPr/>
        </p:nvSpPr>
        <p:spPr>
          <a:xfrm>
            <a:off x="571472" y="1500174"/>
            <a:ext cx="807249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71472" y="2071678"/>
            <a:ext cx="8072494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571472" y="3214686"/>
            <a:ext cx="8072494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71472" y="4357694"/>
            <a:ext cx="8072494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sz="3300" dirty="0"/>
              <a:t>Realizacja Strategii Polityki Społecznej Województwa Lubelskiego obszar: Wsparcie osób niepełnosprawnych i Program wyrównywania szans osób niepełnosprawnych i przeciwdziałania ich wykluczeniu społecznemu oraz pomocy w realizacji zadań na rzecz zatrudniania osób niepełnosprawnych na lata 2014-2020- coroczny Raport </a:t>
            </a:r>
            <a:br>
              <a:rPr lang="pl-PL" sz="3300" dirty="0"/>
            </a:br>
            <a:r>
              <a:rPr lang="pl-PL" sz="3300" dirty="0"/>
              <a:t>z monitoringu, a w nim wnioski i rekomendacje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l-PL" sz="33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sz="3300" dirty="0"/>
              <a:t>Opracowanie Informacji dla Pełnomocnika Rządu ds. Osób Niepełnosprawnych o prowadzonej działalności na rzecz osób niepełnosprawnych- corocznie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l-PL" sz="33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sz="3300" dirty="0"/>
              <a:t>Dofinansowanie robót budowlanych dotyczących obiektów służących rehabilitacji, </a:t>
            </a:r>
            <a:br>
              <a:rPr lang="pl-PL" sz="3300" dirty="0"/>
            </a:br>
            <a:r>
              <a:rPr lang="pl-PL" sz="3300" dirty="0"/>
              <a:t>w związku z potrzebami osób niepełnosprawnych, z wyjątkiem rozbiórki tych obiektów- w 2018 r. zrealizowano 3 inwestycje na kwotę 1 827 850,16  zł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l-PL" sz="33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sz="3300" dirty="0"/>
              <a:t>Dofinansowanie kosztów tworzenia i działania zakładów aktywności zawodowej- w 2018 roku dofinansowano działalność 7 zakładów, a w nich zatrudnienie 248 osób z niepełnosprawnością oraz utworzono nowy zakładu aktywności zawodowej w Kocku dla 30 ON (1 100 000 zł)- łącznia kwota 6 229 345 zł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2400" b="1" dirty="0">
                <a:solidFill>
                  <a:srgbClr val="002060"/>
                </a:solidFill>
              </a:rPr>
              <a:t>Działania realizowane przez Oddział rehabilitacji społecznej i zawodowej osób niepełnosprawnych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pl-PL" sz="2000" dirty="0"/>
              <a:t>Zlecanie zadań organizacjom pozarządowym w formie otwartego konkursu ofert- w 2018 r. zawarto 32 umowy trybie konkursowym oraz 10 umów w trybie art. 19a na kwotę 655 279,84  zł</a:t>
            </a:r>
          </a:p>
          <a:p>
            <a:pPr eaLnBrk="1" hangingPunct="1">
              <a:buFont typeface="Wingdings" pitchFamily="2" charset="2"/>
              <a:buChar char="Ø"/>
            </a:pPr>
            <a:endParaRPr lang="pl-PL" sz="2000" dirty="0"/>
          </a:p>
          <a:p>
            <a:pPr eaLnBrk="1" hangingPunct="1">
              <a:buFont typeface="Wingdings" pitchFamily="2" charset="2"/>
              <a:buChar char="Ø"/>
            </a:pPr>
            <a:r>
              <a:rPr lang="pl-PL" sz="2000" dirty="0"/>
              <a:t>Opiniowanie wniosków o wpis do rejestru ośrodków przyjmujących grupy turnusów rehabilitacyjnych- w 2018 r. wydano 5 opinii</a:t>
            </a:r>
          </a:p>
          <a:p>
            <a:pPr eaLnBrk="1" hangingPunct="1">
              <a:buFont typeface="Arial" charset="0"/>
              <a:buNone/>
            </a:pPr>
            <a:endParaRPr lang="pl-PL" sz="2000" dirty="0"/>
          </a:p>
          <a:p>
            <a:pPr eaLnBrk="1" hangingPunct="1">
              <a:buFont typeface="Wingdings" pitchFamily="2" charset="2"/>
              <a:buChar char="Ø"/>
            </a:pPr>
            <a:r>
              <a:rPr lang="pl-PL" sz="2000" dirty="0"/>
              <a:t>Obsługa Wojewódzkiej Społecznej Rady do Spraw Osób Niepełnosprawnych przy Marszałku </a:t>
            </a:r>
            <a:r>
              <a:rPr lang="pl-PL" sz="2000"/>
              <a:t>Województwa Lubelskiego</a:t>
            </a:r>
            <a:br>
              <a:rPr lang="pl-PL" sz="2000"/>
            </a:br>
            <a:r>
              <a:rPr lang="pl-PL" sz="2000"/>
              <a:t> </a:t>
            </a:r>
            <a:r>
              <a:rPr lang="pl-PL" sz="2000" dirty="0"/>
              <a:t>4 posiedzenia w 2018 r.</a:t>
            </a:r>
          </a:p>
          <a:p>
            <a:pPr eaLnBrk="1" hangingPunct="1">
              <a:buFont typeface="Wingdings" pitchFamily="2" charset="2"/>
              <a:buChar char="Ø"/>
            </a:pPr>
            <a:endParaRPr lang="pl-PL" sz="2000" dirty="0"/>
          </a:p>
          <a:p>
            <a:pPr eaLnBrk="1" hangingPunct="1">
              <a:buFont typeface="Wingdings" pitchFamily="2" charset="2"/>
              <a:buChar char="Ø"/>
            </a:pPr>
            <a:r>
              <a:rPr lang="pl-PL" sz="2000" dirty="0"/>
              <a:t>Opiniowanie projektów aktów prawnych, strategii, programów oraz innych dokumentów w zakresie wsparcia osób </a:t>
            </a:r>
            <a:br>
              <a:rPr lang="pl-PL" sz="2000" dirty="0"/>
            </a:br>
            <a:r>
              <a:rPr lang="pl-PL" sz="2000" dirty="0"/>
              <a:t>z niepełnosprawnością- na bieżąco</a:t>
            </a:r>
          </a:p>
          <a:p>
            <a:pPr eaLnBrk="1" hangingPunct="1"/>
            <a:endParaRPr lang="pl-PL" dirty="0"/>
          </a:p>
        </p:txBody>
      </p:sp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2400" b="1" dirty="0">
                <a:solidFill>
                  <a:srgbClr val="002060"/>
                </a:solidFill>
              </a:rPr>
              <a:t>Działania realizowane przez Oddział Rehabilitacji Społecznej i Zawodowej Osób Niepełnosprawnych</a:t>
            </a:r>
            <a:endParaRPr lang="pl-PL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dirty="0"/>
              <a:t>Opracowanie "Wojewódzkiego programu poszerzenia, zróżnicowania</a:t>
            </a:r>
            <a:br>
              <a:rPr lang="pl-PL" dirty="0"/>
            </a:br>
            <a:r>
              <a:rPr lang="pl-PL" dirty="0"/>
              <a:t>i unowocześniania pomocy i oparcia społecznego dla osób </a:t>
            </a:r>
            <a:br>
              <a:rPr lang="pl-PL" dirty="0"/>
            </a:br>
            <a:r>
              <a:rPr lang="pl-PL" dirty="0"/>
              <a:t>z zaburzeniami psychicznymi w zakresie pomocy i oparcia społecznego na lata 2018 - 2022" i w związku z tym coroczny Monitoring programu  </a:t>
            </a:r>
            <a:br>
              <a:rPr lang="pl-PL" dirty="0"/>
            </a:br>
            <a:endParaRPr lang="pl-PL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dirty="0"/>
              <a:t>Opracowanie w formie elektronicznej "Przewodnika o dostępnych formach opieki zdrowotnej, pomocy społecznej i aktywizacji zawodowej dla osób z </a:t>
            </a:r>
            <a:r>
              <a:rPr lang="pl-PL"/>
              <a:t>zaburzeniami psychicznymi" </a:t>
            </a:r>
            <a:r>
              <a:rPr lang="pl-PL" dirty="0"/>
              <a:t>(dostęp na stronie internetowej ROPS). Dokument ma być corocznie aktualizowany, a w 2019 r. wydany w formie papierowej przez FLOP  </a:t>
            </a:r>
            <a:br>
              <a:rPr lang="pl-PL" dirty="0"/>
            </a:br>
            <a:endParaRPr lang="pl-PL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dirty="0"/>
              <a:t>Zlecanie zadań organizacjom pozarządowym w ramach konkursów ofert - obejmuje również działania na rzecz osób z niepełnosprawnością, </a:t>
            </a:r>
            <a:br>
              <a:rPr lang="pl-PL" dirty="0"/>
            </a:br>
            <a:r>
              <a:rPr lang="pl-PL" dirty="0"/>
              <a:t>w tym z zaburzeniami psychicznymi (w 2018 r. 2 umowy na kwotę 11 600 zł)  </a:t>
            </a:r>
            <a:br>
              <a:rPr lang="pl-PL" dirty="0"/>
            </a:br>
            <a:endParaRPr lang="pl-PL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dirty="0"/>
              <a:t>Szkolenie dla przedstawicieli jednostek organizacyjnych pomocy społecznej działających na rzecz osób z zaburzeniami psychicznymi (co 2 lata- 2018 i 2020r r., w 2018 r. odbyło się 2 dniowe szkolenie dla 46 pracowników powiatowych ośrodków wsparcia i ŚDS- koszt 16 974 zł)</a:t>
            </a:r>
          </a:p>
        </p:txBody>
      </p:sp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2400" b="1" dirty="0">
                <a:solidFill>
                  <a:srgbClr val="002060"/>
                </a:solidFill>
              </a:rPr>
              <a:t>Działania realizowane przez Oddział Pomocy Społecznej</a:t>
            </a:r>
            <a:endParaRPr lang="pl-PL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3300" dirty="0"/>
              <a:t>Zwiększanie widoczności organizacji działających na rzecz osób niepełnosprawnych poprzez propagowanie wysokiej jakości produktów i usług wykonywanych przez WTZ i ZAZ w trakcie corocznie organizowanych Targów Ekonomii Społecznej – podmioty uczestniczące w </a:t>
            </a:r>
            <a:r>
              <a:rPr lang="pl-PL" sz="3300" b="1" dirty="0"/>
              <a:t>Targach</a:t>
            </a:r>
            <a:r>
              <a:rPr lang="pl-PL" sz="3300" dirty="0"/>
              <a:t> (WTZ – 7 </a:t>
            </a:r>
            <a:br>
              <a:rPr lang="pl-PL" sz="3300" dirty="0"/>
            </a:br>
            <a:r>
              <a:rPr lang="pl-PL" sz="3300" dirty="0"/>
              <a:t>i ZAZ - 1), </a:t>
            </a:r>
            <a:r>
              <a:rPr lang="pl-PL" sz="3300" b="1" dirty="0"/>
              <a:t>kiermaszu bożonarodzeniowego</a:t>
            </a:r>
            <a:r>
              <a:rPr lang="pl-PL" sz="3300" dirty="0"/>
              <a:t> ( WTZ - 4)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pl-PL" sz="33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3300" dirty="0"/>
              <a:t>Promowanie aktywności osób niepełnosprawnych w różnych dziedzinach, zarówno w sferze społecznej jak i zawodowej za pośrednictwem lokalnych mediów tj.: radia, prasy, telewizji , strony internetowej (4 wydania biuletynu, kampania internetowa - </a:t>
            </a:r>
            <a:r>
              <a:rPr lang="pl-PL" sz="3300" b="1" dirty="0"/>
              <a:t>4 spoty </a:t>
            </a:r>
            <a:r>
              <a:rPr lang="pl-PL" sz="3300" dirty="0"/>
              <a:t>przedstawiające certyfikowane podmioty, </a:t>
            </a:r>
            <a:br>
              <a:rPr lang="pl-PL" sz="3300" dirty="0"/>
            </a:br>
            <a:r>
              <a:rPr lang="pl-PL" sz="3300" dirty="0"/>
              <a:t>w tym ZAZ , </a:t>
            </a:r>
            <a:r>
              <a:rPr lang="pl-PL" sz="3300" b="1" dirty="0"/>
              <a:t>2 artykuły eksperckie</a:t>
            </a:r>
            <a:r>
              <a:rPr lang="pl-PL" sz="3300" dirty="0"/>
              <a:t>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l-PL" sz="33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3300" dirty="0"/>
              <a:t>Przedstawianie podmiotów reintegracyjnych jako instytucji tworzących miejsca pracy o wysokim standardzie, aktywizujących społecznie i zawodowo osoby niepełnosprawne oraz promowanie usług/produktów oferowanych przez zatrudnione tam osoby niepełnosprawne poprzez nadanie  Znaku </a:t>
            </a:r>
            <a:r>
              <a:rPr lang="pl-PL" sz="3300" b="1" i="1" dirty="0"/>
              <a:t>Zakup Prospołeczny </a:t>
            </a:r>
            <a:r>
              <a:rPr lang="pl-PL" sz="3300" dirty="0"/>
              <a:t>(certyfikowano 3 ZAZ- Stoczek Łukowski, Janów Lubelski i Puławy oraz przedłużono certyfikat  ZAZ: Łęczna, Łuków, Lublin)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  <p:sp>
        <p:nvSpPr>
          <p:cNvPr id="7170" name="Tytuł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0019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sz="2000" b="1" dirty="0">
                <a:solidFill>
                  <a:srgbClr val="002060"/>
                </a:solidFill>
              </a:rPr>
              <a:t>Działania na  rzecz osób niepełnosprawnych w ramach projektu pozakonkursowego pt. „Ekonomia Społeczna – drogowskaz rozwoju społecznego” współfinansowanego przez Unię Europejską ze środków Europejskiego Funduszu Społecznego w ramach RPO WL na lata 2014 – 2020 </a:t>
            </a:r>
            <a:endParaRPr lang="pl-PL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26878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pl-PL" sz="2000" b="1" dirty="0"/>
              <a:t>Spotkania sieciujące </a:t>
            </a:r>
            <a:r>
              <a:rPr lang="pl-PL" sz="2000" dirty="0"/>
              <a:t>dla WTZ (3 spotkania dla 68 uczestników) i dla ZAZ (1 spotkanie sieciujące dla 20 uczestników), celem których było podniesienie kompetencji zarówno kadry menadżerskiej jak i pracowników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pl-PL" sz="2000" dirty="0"/>
              <a:t>Inicjowanie płaszczyzny wymiany dobrych praktyk podczas spotkań sieciujących w ramach corocznego </a:t>
            </a:r>
            <a:r>
              <a:rPr lang="pl-PL" sz="2000" b="1" dirty="0"/>
              <a:t>Forum Zakładów Aktywności Zawodowej i Forum Warsztatów Terapii Zajęciowej</a:t>
            </a:r>
            <a:r>
              <a:rPr lang="pl-PL" sz="2000" dirty="0"/>
              <a:t> z województwa lubelskiego, gdzie poruszane były istotne kwestie związane z zatrudnianiem oraz wspieraniem osób niepełnosprawnych i ich rodzin z regionu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pl-PL" sz="2000" dirty="0"/>
              <a:t>Promowanie społecznych zamówień publicznych, poprzez </a:t>
            </a:r>
            <a:r>
              <a:rPr lang="pl-PL" sz="2000" b="1" dirty="0"/>
              <a:t>stosowanie klauzul społecznych </a:t>
            </a:r>
            <a:r>
              <a:rPr lang="pl-PL" sz="2000" dirty="0"/>
              <a:t>w zamówieniach realizowanych w ramach projektu i  Oddziału. </a:t>
            </a:r>
          </a:p>
          <a:p>
            <a:pPr eaLnBrk="1" hangingPunct="1">
              <a:buFont typeface="Arial" charset="0"/>
              <a:buNone/>
            </a:pPr>
            <a:r>
              <a:rPr lang="pl-PL" sz="2000" dirty="0"/>
              <a:t>Wyżej wymienione działania będą kontynuowane w roku 2019. </a:t>
            </a:r>
          </a:p>
          <a:p>
            <a:pPr eaLnBrk="1" hangingPunct="1"/>
            <a:endParaRPr lang="pl-PL" sz="2000" dirty="0"/>
          </a:p>
        </p:txBody>
      </p:sp>
      <p:sp>
        <p:nvSpPr>
          <p:cNvPr id="8194" name="Tytuł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sz="2000" b="1" dirty="0">
                <a:solidFill>
                  <a:srgbClr val="002060"/>
                </a:solidFill>
              </a:rPr>
              <a:t>Działania na  rzecz osób niepełnosprawnych w ramach projektu pozakonkursowego pt. „Ekonomia Społeczna – drogowskaz rozwoju społecznego” współfinansowanego przez Unię Europejską ze środków Europejskiego Funduszu Społecznego w ramach RPO WL na lata 2014 – 2020 </a:t>
            </a:r>
            <a:endParaRPr lang="pl-PL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8000" b="1" dirty="0"/>
              <a:t>Nabór 5 gmin </a:t>
            </a:r>
            <a:r>
              <a:rPr lang="pl-PL" sz="8000" dirty="0"/>
              <a:t>z województwa lubelskiego (Lublin, Głusk, Łaziska- obecnie Żmudź), świętokrzyskiego (Masłów) </a:t>
            </a:r>
            <a:br>
              <a:rPr lang="pl-PL" sz="8000" dirty="0"/>
            </a:br>
            <a:r>
              <a:rPr lang="pl-PL" sz="8000" dirty="0"/>
              <a:t>i podkarpackiego (Żyraków), na terenie których wdrażany będzie Standard w mieszkaniach wspomaganych</a:t>
            </a:r>
            <a:r>
              <a:rPr lang="pl-PL" sz="8000" i="1" dirty="0"/>
              <a:t> </a:t>
            </a:r>
            <a:r>
              <a:rPr lang="pl-PL" sz="8000" dirty="0"/>
              <a:t>dla osób chorujących psychicznie</a:t>
            </a:r>
            <a:r>
              <a:rPr lang="pl-PL" sz="8000" i="1" dirty="0"/>
              <a:t>. </a:t>
            </a:r>
            <a:r>
              <a:rPr lang="pl-PL" sz="8000" dirty="0"/>
              <a:t>Mieszkania prowadzone będą przez organizacje pozarządowe – Partnerów w projekcie.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8000" b="1" dirty="0"/>
              <a:t>Powołanie Zespołu ds. opracowania standardu </a:t>
            </a:r>
            <a:r>
              <a:rPr lang="pl-PL" sz="8000" dirty="0"/>
              <a:t>– 24 osoby, </a:t>
            </a:r>
            <a:br>
              <a:rPr lang="pl-PL" sz="8000" dirty="0"/>
            </a:br>
            <a:r>
              <a:rPr lang="pl-PL" sz="8000" dirty="0"/>
              <a:t>w tym: specjaliści z obszaru zdrowia psychicznego (lekarz psychiatra, pielęgniarka psychiatryczna, psycholog, terapeuta środowiskowy, opiekun mieszkań chronionych, osoba chorująca psychicznie), przedstawiciele NGO,  przedstawiciele gmin (w tym  OPS), na terenie których prowadzone będą mieszkania</a:t>
            </a:r>
            <a:r>
              <a:rPr lang="pl-PL" sz="8000" i="1" dirty="0"/>
              <a:t>.</a:t>
            </a:r>
            <a:endParaRPr lang="pl-PL" sz="80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8000" dirty="0"/>
              <a:t>Prace Zespołu w okresie od maja do października. W trakcie </a:t>
            </a:r>
            <a:r>
              <a:rPr lang="pl-PL" sz="8000" b="1" dirty="0"/>
              <a:t>20 spotkań</a:t>
            </a:r>
            <a:r>
              <a:rPr lang="pl-PL" sz="8000" dirty="0"/>
              <a:t> Zespół opracował </a:t>
            </a:r>
            <a:r>
              <a:rPr lang="pl-PL" sz="8000" i="1" dirty="0"/>
              <a:t>„ Standard mieszkalnictwa wspomaganego dla osób chorujących psychicznie po wielokrotnych pobytach w szpitalu psychiatrycznym</a:t>
            </a:r>
            <a:r>
              <a:rPr lang="pl-PL" sz="8000" dirty="0"/>
              <a:t>”.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l-PL" sz="8000" dirty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l-PL" dirty="0"/>
          </a:p>
        </p:txBody>
      </p:sp>
      <p:sp>
        <p:nvSpPr>
          <p:cNvPr id="9219" name="Tytuł 3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1071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sz="2000" b="1" dirty="0">
                <a:solidFill>
                  <a:srgbClr val="002060"/>
                </a:solidFill>
              </a:rPr>
              <a:t>Działania zrealizowane na rzecz osób niepełnosprawnych w 2018 r. </a:t>
            </a:r>
            <a:br>
              <a:rPr lang="pl-PL" sz="2000" b="1" dirty="0">
                <a:solidFill>
                  <a:srgbClr val="002060"/>
                </a:solidFill>
              </a:rPr>
            </a:br>
            <a:r>
              <a:rPr lang="pl-PL" sz="2000" b="1" dirty="0">
                <a:solidFill>
                  <a:srgbClr val="002060"/>
                </a:solidFill>
              </a:rPr>
              <a:t>w ramach projektu</a:t>
            </a:r>
            <a:r>
              <a:rPr lang="pl-PL" sz="2000" b="1" i="1" dirty="0">
                <a:solidFill>
                  <a:srgbClr val="002060"/>
                </a:solidFill>
              </a:rPr>
              <a:t> Standardy w zakresie mieszkalnictwa wspomaganego dla osób chorujących psychicznie po wielokrotnych pobytach w szpitalu psychiatrycznym</a:t>
            </a:r>
            <a:r>
              <a:rPr lang="pl-PL" sz="2000" b="1" i="1" dirty="0"/>
              <a:t>:</a:t>
            </a:r>
            <a:br>
              <a:rPr lang="pl-PL" sz="2000" dirty="0"/>
            </a:br>
            <a:endParaRPr lang="pl-PL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endParaRPr lang="pl-PL" sz="2000" dirty="0"/>
          </a:p>
          <a:p>
            <a:pPr eaLnBrk="1" hangingPunct="1">
              <a:buFont typeface="Wingdings" pitchFamily="2" charset="2"/>
              <a:buChar char="q"/>
            </a:pPr>
            <a:endParaRPr lang="pl-PL" sz="2000" dirty="0"/>
          </a:p>
          <a:p>
            <a:pPr eaLnBrk="1" hangingPunct="1">
              <a:buNone/>
            </a:pPr>
            <a:r>
              <a:rPr lang="pl-PL" sz="2000" dirty="0"/>
              <a:t>Przeprowadzono badanie społeczne pt. „Analiza potrzeb osób chorujących psychicznie po wielokrotnych pobytach</a:t>
            </a:r>
            <a:br>
              <a:rPr lang="pl-PL" sz="2000" dirty="0"/>
            </a:br>
            <a:r>
              <a:rPr lang="pl-PL" sz="2000" dirty="0"/>
              <a:t>w szpitalu psychiatrycznym w zakresie wsparcia środowiskowego ze szczególnym uwzględnieniem mieszkań wspomaganych”. Badanie przeprowadzono na terenie 3 województw: lubelskiego, świętokrzyskiego i podkarpackiego. Przebadano  w sumie 150 osób przewlekle chorujących psychicznie oraz 150 specjalistów z obszaru ochrony zdrowia psychicznego; przeprowadzono także wywiady pogłębione</a:t>
            </a:r>
            <a:br>
              <a:rPr lang="pl-PL" sz="2000" dirty="0"/>
            </a:br>
            <a:r>
              <a:rPr lang="pl-PL" sz="2000" dirty="0"/>
              <a:t>z 15 rodzinami osób chorujących. </a:t>
            </a:r>
          </a:p>
          <a:p>
            <a:pPr eaLnBrk="1" hangingPunct="1">
              <a:buFont typeface="Arial" charset="0"/>
              <a:buNone/>
            </a:pPr>
            <a:r>
              <a:rPr lang="pl-PL" sz="2000" i="1" dirty="0"/>
              <a:t> </a:t>
            </a:r>
            <a:endParaRPr lang="pl-PL" sz="2000" dirty="0"/>
          </a:p>
          <a:p>
            <a:pPr eaLnBrk="1" hangingPunct="1"/>
            <a:endParaRPr lang="pl-PL" sz="1600" dirty="0"/>
          </a:p>
        </p:txBody>
      </p:sp>
      <p:sp>
        <p:nvSpPr>
          <p:cNvPr id="1024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3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sz="2000" b="1" dirty="0">
                <a:solidFill>
                  <a:srgbClr val="002060"/>
                </a:solidFill>
              </a:rPr>
              <a:t>Działania zrealizowane na rzecz osób niepełnosprawnych </a:t>
            </a:r>
            <a:br>
              <a:rPr lang="pl-PL" sz="2000" b="1" dirty="0">
                <a:solidFill>
                  <a:srgbClr val="002060"/>
                </a:solidFill>
              </a:rPr>
            </a:br>
            <a:r>
              <a:rPr lang="pl-PL" sz="2000" b="1" dirty="0">
                <a:solidFill>
                  <a:srgbClr val="002060"/>
                </a:solidFill>
              </a:rPr>
              <a:t>w 2018 r. w ramach projektu</a:t>
            </a:r>
            <a:r>
              <a:rPr lang="pl-PL" sz="2000" b="1" i="1" dirty="0">
                <a:solidFill>
                  <a:srgbClr val="002060"/>
                </a:solidFill>
              </a:rPr>
              <a:t> Standardy w zakresie mieszkalnictwa wspomaganego dla osób chorujących psychicznie po wielokrotnych pobytach w szpitalu psychiatrycznym</a:t>
            </a:r>
            <a:endParaRPr lang="pl-PL" sz="2000" dirty="0">
              <a:solidFill>
                <a:srgbClr val="00206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71472" y="2000240"/>
            <a:ext cx="8072494" cy="35004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375</TotalTime>
  <Words>504</Words>
  <Application>Microsoft Office PowerPoint</Application>
  <PresentationFormat>Pokaz na ekranie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8" baseType="lpstr">
      <vt:lpstr>Arial</vt:lpstr>
      <vt:lpstr>Lucida Sans Unicode</vt:lpstr>
      <vt:lpstr>Verdana</vt:lpstr>
      <vt:lpstr>Wingdings</vt:lpstr>
      <vt:lpstr>Wingdings 2</vt:lpstr>
      <vt:lpstr>Wingdings 3</vt:lpstr>
      <vt:lpstr>Hol</vt:lpstr>
      <vt:lpstr>DZIAŁANIA REGIONALNEGO OŚRODKA POLITYKI SPOŁECZNEJ W LUBLINIE  W ZAKRESIE WSPARCIA OSÓB  Z NIEPEŁNOSPRAWNOŚCIAMI</vt:lpstr>
      <vt:lpstr>DOKUMENTY STRATEGICZNE I PROGRAMOWE bezpośrednio odnoszące się do osób  z niepełnosprawnościami</vt:lpstr>
      <vt:lpstr>Działania realizowane przez Oddział rehabilitacji społecznej i zawodowej osób niepełnosprawnych</vt:lpstr>
      <vt:lpstr>Działania realizowane przez Oddział Rehabilitacji Społecznej i Zawodowej Osób Niepełnosprawnych</vt:lpstr>
      <vt:lpstr>Działania realizowane przez Oddział Pomocy Społecznej</vt:lpstr>
      <vt:lpstr>Działania na  rzecz osób niepełnosprawnych w ramach projektu pozakonkursowego pt. „Ekonomia Społeczna – drogowskaz rozwoju społecznego” współfinansowanego przez Unię Europejską ze środków Europejskiego Funduszu Społecznego w ramach RPO WL na lata 2014 – 2020 </vt:lpstr>
      <vt:lpstr>Działania na  rzecz osób niepełnosprawnych w ramach projektu pozakonkursowego pt. „Ekonomia Społeczna – drogowskaz rozwoju społecznego” współfinansowanego przez Unię Europejską ze środków Europejskiego Funduszu Społecznego w ramach RPO WL na lata 2014 – 2020 </vt:lpstr>
      <vt:lpstr>Działania zrealizowane na rzecz osób niepełnosprawnych w 2018 r.  w ramach projektu Standardy w zakresie mieszkalnictwa wspomaganego dla osób chorujących psychicznie po wielokrotnych pobytach w szpitalu psychiatrycznym: </vt:lpstr>
      <vt:lpstr>Działania zrealizowane na rzecz osób niepełnosprawnych  w 2018 r. w ramach projektu Standardy w zakresie mieszkalnictwa wspomaganego dla osób chorujących psychicznie po wielokrotnych pobytach w szpitalu psychiatrycznym</vt:lpstr>
      <vt:lpstr>Działania na rzecz osób niepełnosprawnych planowane do realizacji  w 2019 r. w ramach projektu Standardy w zakresie mieszkalnictwa wspomaganego dla osób chorujących psychicznie po wielokrotnych pobytach w szpitalu psychiatrycznym</vt:lpstr>
      <vt:lpstr>Prezentacja programu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DZIAŁANIA REGIONALNEGO OŚRODKA POLITYKI SPOŁECZNEJ W LUBLINIE W ZAKRESIE WSPARCIA OSÓB Z NIEPEŁNOSPRAWNOŚCIAMI</dc:title>
  <dc:creator>madrym</dc:creator>
  <cp:lastModifiedBy>ROPS Lublin</cp:lastModifiedBy>
  <cp:revision>41</cp:revision>
  <dcterms:created xsi:type="dcterms:W3CDTF">2019-02-01T11:18:01Z</dcterms:created>
  <dcterms:modified xsi:type="dcterms:W3CDTF">2019-02-25T10:41:44Z</dcterms:modified>
</cp:coreProperties>
</file>