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  <p:sldMasterId id="2147483883" r:id="rId2"/>
  </p:sldMasterIdLst>
  <p:sldIdLst>
    <p:sldId id="256" r:id="rId3"/>
    <p:sldId id="258" r:id="rId4"/>
    <p:sldId id="293" r:id="rId5"/>
    <p:sldId id="294" r:id="rId6"/>
    <p:sldId id="295" r:id="rId7"/>
    <p:sldId id="296" r:id="rId8"/>
    <p:sldId id="297" r:id="rId9"/>
    <p:sldId id="300" r:id="rId10"/>
    <p:sldId id="322" r:id="rId11"/>
    <p:sldId id="320" r:id="rId12"/>
    <p:sldId id="321" r:id="rId13"/>
    <p:sldId id="323" r:id="rId14"/>
    <p:sldId id="325" r:id="rId15"/>
    <p:sldId id="324" r:id="rId16"/>
    <p:sldId id="326" r:id="rId17"/>
    <p:sldId id="327" r:id="rId18"/>
    <p:sldId id="318" r:id="rId1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680" userDrawn="1">
          <p15:clr>
            <a:srgbClr val="A4A3A4"/>
          </p15:clr>
        </p15:guide>
        <p15:guide id="5" pos="3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65A"/>
    <a:srgbClr val="CB333B"/>
    <a:srgbClr val="48A23F"/>
    <a:srgbClr val="D35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155" d="100"/>
          <a:sy n="155" d="100"/>
        </p:scale>
        <p:origin x="210" y="114"/>
      </p:cViewPr>
      <p:guideLst>
        <p:guide orient="horz" pos="799"/>
        <p:guide pos="7355"/>
        <p:guide pos="302"/>
        <p:guide orient="horz" pos="3680"/>
        <p:guide pos="3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>
            <a:grpSpLocks noChangeAspect="1"/>
          </p:cNvGrpSpPr>
          <p:nvPr userDrawn="1"/>
        </p:nvGrpSpPr>
        <p:grpSpPr bwMode="auto">
          <a:xfrm>
            <a:off x="3411540" y="2400300"/>
            <a:ext cx="5368925" cy="2057400"/>
            <a:chOff x="2149" y="1512"/>
            <a:chExt cx="3382" cy="1296"/>
          </a:xfrm>
        </p:grpSpPr>
        <p:sp>
          <p:nvSpPr>
            <p:cNvPr id="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31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5" y="2717641"/>
            <a:ext cx="11183147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5" y="455390"/>
            <a:ext cx="1803847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3247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+ 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5" y="1269837"/>
            <a:ext cx="11183147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8" name="Group 17"/>
          <p:cNvGrpSpPr>
            <a:grpSpLocks noChangeAspect="1"/>
          </p:cNvGrpSpPr>
          <p:nvPr userDrawn="1"/>
        </p:nvGrpSpPr>
        <p:grpSpPr bwMode="auto">
          <a:xfrm>
            <a:off x="479655" y="455390"/>
            <a:ext cx="1803847" cy="691243"/>
            <a:chOff x="2149" y="1512"/>
            <a:chExt cx="3382" cy="1296"/>
          </a:xfrm>
        </p:grpSpPr>
        <p:sp>
          <p:nvSpPr>
            <p:cNvPr id="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4" name="Trójkąt równoramienny 63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Trójkąt równoramienny 64"/>
          <p:cNvSpPr/>
          <p:nvPr userDrawn="1"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6" name="Symbol zastępczy zawartości 2"/>
          <p:cNvSpPr txBox="1">
            <a:spLocks noGrp="1"/>
          </p:cNvSpPr>
          <p:nvPr>
            <p:ph idx="14"/>
          </p:nvPr>
        </p:nvSpPr>
        <p:spPr>
          <a:xfrm>
            <a:off x="476448" y="2718607"/>
            <a:ext cx="11185285" cy="3109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334124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5" y="455390"/>
            <a:ext cx="1803847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95551B5-2A7E-4F16-A153-E4F2EA6499AA}" type="datetimeFigureOut">
              <a:rPr lang="pl-PL" smtClean="0"/>
              <a:pPr/>
              <a:t>2019-02-08</a:t>
            </a:fld>
            <a:endParaRPr lang="pl-PL"/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7" y="1486921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0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5" y="455390"/>
            <a:ext cx="1803847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2" y="1486921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7" y="1486921"/>
            <a:ext cx="5109415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1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>
            <a:grpSpLocks noChangeAspect="1"/>
          </p:cNvGrpSpPr>
          <p:nvPr userDrawn="1"/>
        </p:nvGrpSpPr>
        <p:grpSpPr bwMode="auto">
          <a:xfrm>
            <a:off x="3411539" y="2400300"/>
            <a:ext cx="5368925" cy="2057400"/>
            <a:chOff x="2149" y="1512"/>
            <a:chExt cx="3382" cy="1296"/>
          </a:xfrm>
        </p:grpSpPr>
        <p:sp>
          <p:nvSpPr>
            <p:cNvPr id="8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5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6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7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8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9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0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1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2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4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6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7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8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0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1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3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4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5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6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9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0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3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4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5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6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7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8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9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0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1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2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0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ymbol zastępczy tytułu 1"/>
          <p:cNvSpPr txBox="1">
            <a:spLocks noGrp="1"/>
          </p:cNvSpPr>
          <p:nvPr>
            <p:ph type="title" hasCustomPrompt="1"/>
          </p:nvPr>
        </p:nvSpPr>
        <p:spPr>
          <a:xfrm>
            <a:off x="478585" y="2717639"/>
            <a:ext cx="11183147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pl-PL" dirty="0"/>
              <a:t>Kliknij, aby dodać tytuł</a:t>
            </a:r>
          </a:p>
        </p:txBody>
      </p:sp>
      <p:grpSp>
        <p:nvGrpSpPr>
          <p:cNvPr id="64" name="Group 17"/>
          <p:cNvGrpSpPr>
            <a:grpSpLocks noChangeAspect="1"/>
          </p:cNvGrpSpPr>
          <p:nvPr userDrawn="1"/>
        </p:nvGrpSpPr>
        <p:grpSpPr bwMode="auto">
          <a:xfrm>
            <a:off x="479653" y="455388"/>
            <a:ext cx="1803847" cy="691243"/>
            <a:chOff x="2149" y="1512"/>
            <a:chExt cx="3382" cy="1296"/>
          </a:xfrm>
        </p:grpSpPr>
        <p:sp>
          <p:nvSpPr>
            <p:cNvPr id="6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6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7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3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5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6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7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9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2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7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8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0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1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2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3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6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8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0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2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3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7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9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</p:grpSp>
      <p:sp>
        <p:nvSpPr>
          <p:cNvPr id="120" name="Trójkąt równoramienny 119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1" name="Trójkąt równoramienny 120"/>
          <p:cNvSpPr/>
          <p:nvPr userDrawn="1"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8051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8"/>
            <a:ext cx="1803847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</p:grpSp>
      <p:sp>
        <p:nvSpPr>
          <p:cNvPr id="62" name="Trójkąt równoramienny 61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3" name="Trójkąt równoramienny 62"/>
          <p:cNvSpPr/>
          <p:nvPr userDrawn="1"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                    </a:t>
            </a:r>
          </a:p>
        </p:txBody>
      </p:sp>
      <p:sp>
        <p:nvSpPr>
          <p:cNvPr id="64" name="Tytuł 1"/>
          <p:cNvSpPr>
            <a:spLocks noGrp="1"/>
          </p:cNvSpPr>
          <p:nvPr>
            <p:ph type="title"/>
          </p:nvPr>
        </p:nvSpPr>
        <p:spPr>
          <a:xfrm>
            <a:off x="148590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65" name="Symbol zastępczy zawartości 2"/>
          <p:cNvSpPr>
            <a:spLocks noGrp="1"/>
          </p:cNvSpPr>
          <p:nvPr>
            <p:ph idx="1"/>
          </p:nvPr>
        </p:nvSpPr>
        <p:spPr>
          <a:xfrm>
            <a:off x="148590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6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48590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5551B5-2A7E-4F16-A153-E4F2EA6499AA}" type="datetimeFigureOut">
              <a:rPr lang="pl-PL">
                <a:solidFill>
                  <a:srgbClr val="53565A"/>
                </a:solidFill>
              </a:rPr>
              <a:pPr/>
              <a:t>2019-02-08</a:t>
            </a:fld>
            <a:endParaRPr lang="pl-PL" dirty="0">
              <a:solidFill>
                <a:srgbClr val="53565A"/>
              </a:solidFill>
            </a:endParaRPr>
          </a:p>
        </p:txBody>
      </p:sp>
      <p:sp>
        <p:nvSpPr>
          <p:cNvPr id="6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80594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 dirty="0">
              <a:solidFill>
                <a:srgbClr val="53565A"/>
              </a:solidFill>
            </a:endParaRPr>
          </a:p>
        </p:txBody>
      </p:sp>
      <p:sp>
        <p:nvSpPr>
          <p:cNvPr id="6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226314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5E520EA-0CA8-43C2-8B33-FAFDA69E85A0}" type="slidenum">
              <a:rPr lang="pl-PL">
                <a:solidFill>
                  <a:srgbClr val="53565A"/>
                </a:solidFill>
              </a:rPr>
              <a:pPr/>
              <a:t>‹#›</a:t>
            </a:fld>
            <a:endParaRPr lang="pl-PL" dirty="0">
              <a:solidFill>
                <a:srgbClr val="53565A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sz="half" idx="15"/>
          </p:nvPr>
        </p:nvSpPr>
        <p:spPr>
          <a:xfrm>
            <a:off x="478587" y="1486919"/>
            <a:ext cx="11032832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35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"/>
          <p:cNvGrpSpPr>
            <a:grpSpLocks noChangeAspect="1"/>
          </p:cNvGrpSpPr>
          <p:nvPr userDrawn="1"/>
        </p:nvGrpSpPr>
        <p:grpSpPr bwMode="auto">
          <a:xfrm>
            <a:off x="479653" y="455388"/>
            <a:ext cx="1803847" cy="691243"/>
            <a:chOff x="2149" y="1512"/>
            <a:chExt cx="3382" cy="1296"/>
          </a:xfrm>
        </p:grpSpPr>
        <p:sp>
          <p:nvSpPr>
            <p:cNvPr id="7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8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5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7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8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29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3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7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39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0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2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3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4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5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0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2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59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  <p:sp>
          <p:nvSpPr>
            <p:cNvPr id="61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>
                <a:solidFill>
                  <a:srgbClr val="53565A"/>
                </a:solidFill>
              </a:endParaRPr>
            </a:p>
          </p:txBody>
        </p:sp>
      </p:grpSp>
      <p:sp>
        <p:nvSpPr>
          <p:cNvPr id="67" name="Trójkąt równoramienny 66"/>
          <p:cNvSpPr/>
          <p:nvPr userDrawn="1"/>
        </p:nvSpPr>
        <p:spPr>
          <a:xfrm rot="16200000">
            <a:off x="10216896" y="5943600"/>
            <a:ext cx="2121408" cy="1828800"/>
          </a:xfrm>
          <a:prstGeom prst="triangle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8" name="Trójkąt równoramienny 67"/>
          <p:cNvSpPr/>
          <p:nvPr userDrawn="1"/>
        </p:nvSpPr>
        <p:spPr>
          <a:xfrm rot="5400000">
            <a:off x="-1187699" y="5105401"/>
            <a:ext cx="2121408" cy="1828800"/>
          </a:xfrm>
          <a:prstGeom prst="triangle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prstClr val="white"/>
                </a:solidFill>
              </a:rPr>
              <a:t>                    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sz="half" idx="1"/>
          </p:nvPr>
        </p:nvSpPr>
        <p:spPr>
          <a:xfrm>
            <a:off x="6007101" y="1486919"/>
            <a:ext cx="5651500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sz="half" idx="10"/>
          </p:nvPr>
        </p:nvSpPr>
        <p:spPr>
          <a:xfrm>
            <a:off x="478586" y="1486919"/>
            <a:ext cx="5109415" cy="43415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2" r:id="rId2"/>
    <p:sldLayoutId id="2147483881" r:id="rId3"/>
    <p:sldLayoutId id="2147483655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2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7"/>
          <p:cNvGrpSpPr>
            <a:grpSpLocks noChangeAspect="1"/>
          </p:cNvGrpSpPr>
          <p:nvPr/>
        </p:nvGrpSpPr>
        <p:grpSpPr bwMode="auto">
          <a:xfrm>
            <a:off x="3411540" y="2400300"/>
            <a:ext cx="5368925" cy="2057400"/>
            <a:chOff x="2149" y="1512"/>
            <a:chExt cx="3382" cy="1296"/>
          </a:xfrm>
        </p:grpSpPr>
        <p:sp>
          <p:nvSpPr>
            <p:cNvPr id="2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149" y="1512"/>
              <a:ext cx="338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2958" y="1820"/>
              <a:ext cx="139" cy="211"/>
            </a:xfrm>
            <a:custGeom>
              <a:avLst/>
              <a:gdLst>
                <a:gd name="T0" fmla="*/ 38 w 72"/>
                <a:gd name="T1" fmla="*/ 54 h 109"/>
                <a:gd name="T2" fmla="*/ 56 w 72"/>
                <a:gd name="T3" fmla="*/ 34 h 109"/>
                <a:gd name="T4" fmla="*/ 38 w 72"/>
                <a:gd name="T5" fmla="*/ 13 h 109"/>
                <a:gd name="T6" fmla="*/ 16 w 72"/>
                <a:gd name="T7" fmla="*/ 13 h 109"/>
                <a:gd name="T8" fmla="*/ 16 w 72"/>
                <a:gd name="T9" fmla="*/ 54 h 109"/>
                <a:gd name="T10" fmla="*/ 38 w 72"/>
                <a:gd name="T11" fmla="*/ 54 h 109"/>
                <a:gd name="T12" fmla="*/ 16 w 72"/>
                <a:gd name="T13" fmla="*/ 108 h 109"/>
                <a:gd name="T14" fmla="*/ 8 w 72"/>
                <a:gd name="T15" fmla="*/ 109 h 109"/>
                <a:gd name="T16" fmla="*/ 0 w 72"/>
                <a:gd name="T17" fmla="*/ 108 h 109"/>
                <a:gd name="T18" fmla="*/ 0 w 72"/>
                <a:gd name="T19" fmla="*/ 0 h 109"/>
                <a:gd name="T20" fmla="*/ 40 w 72"/>
                <a:gd name="T21" fmla="*/ 0 h 109"/>
                <a:gd name="T22" fmla="*/ 72 w 72"/>
                <a:gd name="T23" fmla="*/ 34 h 109"/>
                <a:gd name="T24" fmla="*/ 40 w 72"/>
                <a:gd name="T25" fmla="*/ 67 h 109"/>
                <a:gd name="T26" fmla="*/ 16 w 72"/>
                <a:gd name="T27" fmla="*/ 67 h 109"/>
                <a:gd name="T28" fmla="*/ 16 w 72"/>
                <a:gd name="T2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09">
                  <a:moveTo>
                    <a:pt x="38" y="54"/>
                  </a:moveTo>
                  <a:cubicBezTo>
                    <a:pt x="50" y="54"/>
                    <a:pt x="56" y="46"/>
                    <a:pt x="56" y="34"/>
                  </a:cubicBezTo>
                  <a:cubicBezTo>
                    <a:pt x="56" y="21"/>
                    <a:pt x="50" y="13"/>
                    <a:pt x="38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54"/>
                    <a:pt x="16" y="54"/>
                    <a:pt x="16" y="54"/>
                  </a:cubicBezTo>
                  <a:lnTo>
                    <a:pt x="38" y="54"/>
                  </a:lnTo>
                  <a:close/>
                  <a:moveTo>
                    <a:pt x="16" y="108"/>
                  </a:moveTo>
                  <a:cubicBezTo>
                    <a:pt x="16" y="108"/>
                    <a:pt x="13" y="109"/>
                    <a:pt x="8" y="109"/>
                  </a:cubicBezTo>
                  <a:cubicBezTo>
                    <a:pt x="3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0" y="0"/>
                    <a:pt x="72" y="14"/>
                    <a:pt x="72" y="34"/>
                  </a:cubicBezTo>
                  <a:cubicBezTo>
                    <a:pt x="72" y="53"/>
                    <a:pt x="60" y="67"/>
                    <a:pt x="40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3116" y="1874"/>
              <a:ext cx="120" cy="161"/>
            </a:xfrm>
            <a:custGeom>
              <a:avLst/>
              <a:gdLst>
                <a:gd name="T0" fmla="*/ 31 w 62"/>
                <a:gd name="T1" fmla="*/ 44 h 83"/>
                <a:gd name="T2" fmla="*/ 16 w 62"/>
                <a:gd name="T3" fmla="*/ 57 h 83"/>
                <a:gd name="T4" fmla="*/ 29 w 62"/>
                <a:gd name="T5" fmla="*/ 71 h 83"/>
                <a:gd name="T6" fmla="*/ 46 w 62"/>
                <a:gd name="T7" fmla="*/ 50 h 83"/>
                <a:gd name="T8" fmla="*/ 46 w 62"/>
                <a:gd name="T9" fmla="*/ 45 h 83"/>
                <a:gd name="T10" fmla="*/ 31 w 62"/>
                <a:gd name="T11" fmla="*/ 44 h 83"/>
                <a:gd name="T12" fmla="*/ 33 w 62"/>
                <a:gd name="T13" fmla="*/ 0 h 83"/>
                <a:gd name="T14" fmla="*/ 62 w 62"/>
                <a:gd name="T15" fmla="*/ 29 h 83"/>
                <a:gd name="T16" fmla="*/ 62 w 62"/>
                <a:gd name="T17" fmla="*/ 80 h 83"/>
                <a:gd name="T18" fmla="*/ 56 w 62"/>
                <a:gd name="T19" fmla="*/ 81 h 83"/>
                <a:gd name="T20" fmla="*/ 50 w 62"/>
                <a:gd name="T21" fmla="*/ 80 h 83"/>
                <a:gd name="T22" fmla="*/ 47 w 62"/>
                <a:gd name="T23" fmla="*/ 70 h 83"/>
                <a:gd name="T24" fmla="*/ 24 w 62"/>
                <a:gd name="T25" fmla="*/ 83 h 83"/>
                <a:gd name="T26" fmla="*/ 0 w 62"/>
                <a:gd name="T27" fmla="*/ 57 h 83"/>
                <a:gd name="T28" fmla="*/ 29 w 62"/>
                <a:gd name="T29" fmla="*/ 34 h 83"/>
                <a:gd name="T30" fmla="*/ 46 w 62"/>
                <a:gd name="T31" fmla="*/ 35 h 83"/>
                <a:gd name="T32" fmla="*/ 46 w 62"/>
                <a:gd name="T33" fmla="*/ 29 h 83"/>
                <a:gd name="T34" fmla="*/ 31 w 62"/>
                <a:gd name="T35" fmla="*/ 13 h 83"/>
                <a:gd name="T36" fmla="*/ 11 w 62"/>
                <a:gd name="T37" fmla="*/ 17 h 83"/>
                <a:gd name="T38" fmla="*/ 7 w 62"/>
                <a:gd name="T39" fmla="*/ 12 h 83"/>
                <a:gd name="T40" fmla="*/ 6 w 62"/>
                <a:gd name="T41" fmla="*/ 6 h 83"/>
                <a:gd name="T42" fmla="*/ 33 w 62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5" y="0"/>
                    <a:pt x="62" y="10"/>
                    <a:pt x="62" y="29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2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3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3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1" y="16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3276" y="1803"/>
              <a:ext cx="118" cy="228"/>
            </a:xfrm>
            <a:custGeom>
              <a:avLst/>
              <a:gdLst>
                <a:gd name="T0" fmla="*/ 26 w 61"/>
                <a:gd name="T1" fmla="*/ 27 h 118"/>
                <a:gd name="T2" fmla="*/ 17 w 61"/>
                <a:gd name="T3" fmla="*/ 22 h 118"/>
                <a:gd name="T4" fmla="*/ 32 w 61"/>
                <a:gd name="T5" fmla="*/ 1 h 118"/>
                <a:gd name="T6" fmla="*/ 45 w 61"/>
                <a:gd name="T7" fmla="*/ 7 h 118"/>
                <a:gd name="T8" fmla="*/ 26 w 61"/>
                <a:gd name="T9" fmla="*/ 27 h 118"/>
                <a:gd name="T10" fmla="*/ 61 w 61"/>
                <a:gd name="T11" fmla="*/ 117 h 118"/>
                <a:gd name="T12" fmla="*/ 54 w 61"/>
                <a:gd name="T13" fmla="*/ 118 h 118"/>
                <a:gd name="T14" fmla="*/ 46 w 61"/>
                <a:gd name="T15" fmla="*/ 117 h 118"/>
                <a:gd name="T16" fmla="*/ 46 w 61"/>
                <a:gd name="T17" fmla="*/ 63 h 118"/>
                <a:gd name="T18" fmla="*/ 32 w 61"/>
                <a:gd name="T19" fmla="*/ 49 h 118"/>
                <a:gd name="T20" fmla="*/ 15 w 61"/>
                <a:gd name="T21" fmla="*/ 59 h 118"/>
                <a:gd name="T22" fmla="*/ 15 w 61"/>
                <a:gd name="T23" fmla="*/ 117 h 118"/>
                <a:gd name="T24" fmla="*/ 8 w 61"/>
                <a:gd name="T25" fmla="*/ 118 h 118"/>
                <a:gd name="T26" fmla="*/ 0 w 61"/>
                <a:gd name="T27" fmla="*/ 117 h 118"/>
                <a:gd name="T28" fmla="*/ 0 w 61"/>
                <a:gd name="T29" fmla="*/ 40 h 118"/>
                <a:gd name="T30" fmla="*/ 8 w 61"/>
                <a:gd name="T31" fmla="*/ 39 h 118"/>
                <a:gd name="T32" fmla="*/ 15 w 61"/>
                <a:gd name="T33" fmla="*/ 40 h 118"/>
                <a:gd name="T34" fmla="*/ 15 w 61"/>
                <a:gd name="T35" fmla="*/ 47 h 118"/>
                <a:gd name="T36" fmla="*/ 38 w 61"/>
                <a:gd name="T37" fmla="*/ 37 h 118"/>
                <a:gd name="T38" fmla="*/ 61 w 61"/>
                <a:gd name="T39" fmla="*/ 60 h 118"/>
                <a:gd name="T40" fmla="*/ 61 w 61"/>
                <a:gd name="T41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118">
                  <a:moveTo>
                    <a:pt x="26" y="27"/>
                  </a:moveTo>
                  <a:cubicBezTo>
                    <a:pt x="22" y="26"/>
                    <a:pt x="19" y="25"/>
                    <a:pt x="17" y="2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6" y="0"/>
                    <a:pt x="42" y="3"/>
                    <a:pt x="45" y="7"/>
                  </a:cubicBezTo>
                  <a:lnTo>
                    <a:pt x="26" y="27"/>
                  </a:lnTo>
                  <a:close/>
                  <a:moveTo>
                    <a:pt x="61" y="117"/>
                  </a:moveTo>
                  <a:cubicBezTo>
                    <a:pt x="61" y="117"/>
                    <a:pt x="59" y="118"/>
                    <a:pt x="54" y="118"/>
                  </a:cubicBezTo>
                  <a:cubicBezTo>
                    <a:pt x="49" y="118"/>
                    <a:pt x="46" y="117"/>
                    <a:pt x="46" y="117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54"/>
                    <a:pt x="42" y="49"/>
                    <a:pt x="32" y="49"/>
                  </a:cubicBezTo>
                  <a:cubicBezTo>
                    <a:pt x="25" y="49"/>
                    <a:pt x="19" y="53"/>
                    <a:pt x="15" y="59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2" y="118"/>
                    <a:pt x="8" y="118"/>
                  </a:cubicBezTo>
                  <a:cubicBezTo>
                    <a:pt x="2" y="118"/>
                    <a:pt x="0" y="117"/>
                    <a:pt x="0" y="1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2" y="39"/>
                    <a:pt x="8" y="39"/>
                  </a:cubicBezTo>
                  <a:cubicBezTo>
                    <a:pt x="12" y="39"/>
                    <a:pt x="15" y="40"/>
                    <a:pt x="15" y="40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0" y="41"/>
                    <a:pt x="28" y="37"/>
                    <a:pt x="38" y="37"/>
                  </a:cubicBezTo>
                  <a:cubicBezTo>
                    <a:pt x="53" y="37"/>
                    <a:pt x="61" y="46"/>
                    <a:pt x="61" y="60"/>
                  </a:cubicBezTo>
                  <a:lnTo>
                    <a:pt x="61" y="11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3429" y="1874"/>
              <a:ext cx="104" cy="161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5 w 54"/>
                <a:gd name="T9" fmla="*/ 23 h 83"/>
                <a:gd name="T10" fmla="*/ 34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0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0" y="13"/>
                  </a:cubicBezTo>
                  <a:cubicBezTo>
                    <a:pt x="20" y="13"/>
                    <a:pt x="15" y="16"/>
                    <a:pt x="15" y="23"/>
                  </a:cubicBezTo>
                  <a:cubicBezTo>
                    <a:pt x="15" y="31"/>
                    <a:pt x="24" y="33"/>
                    <a:pt x="34" y="36"/>
                  </a:cubicBezTo>
                  <a:cubicBezTo>
                    <a:pt x="44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5" y="70"/>
                  </a:cubicBezTo>
                  <a:cubicBezTo>
                    <a:pt x="34" y="70"/>
                    <a:pt x="39" y="66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0" y="39"/>
                    <a:pt x="0" y="24"/>
                  </a:cubicBezTo>
                  <a:cubicBezTo>
                    <a:pt x="0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3552" y="1843"/>
              <a:ext cx="97" cy="192"/>
            </a:xfrm>
            <a:custGeom>
              <a:avLst/>
              <a:gdLst>
                <a:gd name="T0" fmla="*/ 27 w 50"/>
                <a:gd name="T1" fmla="*/ 69 h 99"/>
                <a:gd name="T2" fmla="*/ 42 w 50"/>
                <a:gd name="T3" fmla="*/ 86 h 99"/>
                <a:gd name="T4" fmla="*/ 49 w 50"/>
                <a:gd name="T5" fmla="*/ 86 h 99"/>
                <a:gd name="T6" fmla="*/ 50 w 50"/>
                <a:gd name="T7" fmla="*/ 92 h 99"/>
                <a:gd name="T8" fmla="*/ 49 w 50"/>
                <a:gd name="T9" fmla="*/ 97 h 99"/>
                <a:gd name="T10" fmla="*/ 38 w 50"/>
                <a:gd name="T11" fmla="*/ 99 h 99"/>
                <a:gd name="T12" fmla="*/ 12 w 50"/>
                <a:gd name="T13" fmla="*/ 69 h 99"/>
                <a:gd name="T14" fmla="*/ 12 w 50"/>
                <a:gd name="T15" fmla="*/ 29 h 99"/>
                <a:gd name="T16" fmla="*/ 1 w 50"/>
                <a:gd name="T17" fmla="*/ 29 h 99"/>
                <a:gd name="T18" fmla="*/ 0 w 50"/>
                <a:gd name="T19" fmla="*/ 23 h 99"/>
                <a:gd name="T20" fmla="*/ 1 w 50"/>
                <a:gd name="T21" fmla="*/ 18 h 99"/>
                <a:gd name="T22" fmla="*/ 12 w 50"/>
                <a:gd name="T23" fmla="*/ 18 h 99"/>
                <a:gd name="T24" fmla="*/ 12 w 50"/>
                <a:gd name="T25" fmla="*/ 4 h 99"/>
                <a:gd name="T26" fmla="*/ 27 w 50"/>
                <a:gd name="T27" fmla="*/ 1 h 99"/>
                <a:gd name="T28" fmla="*/ 27 w 50"/>
                <a:gd name="T29" fmla="*/ 18 h 99"/>
                <a:gd name="T30" fmla="*/ 47 w 50"/>
                <a:gd name="T31" fmla="*/ 18 h 99"/>
                <a:gd name="T32" fmla="*/ 48 w 50"/>
                <a:gd name="T33" fmla="*/ 23 h 99"/>
                <a:gd name="T34" fmla="*/ 47 w 50"/>
                <a:gd name="T35" fmla="*/ 29 h 99"/>
                <a:gd name="T36" fmla="*/ 27 w 50"/>
                <a:gd name="T37" fmla="*/ 29 h 99"/>
                <a:gd name="T38" fmla="*/ 27 w 50"/>
                <a:gd name="T39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9">
                  <a:moveTo>
                    <a:pt x="27" y="69"/>
                  </a:moveTo>
                  <a:cubicBezTo>
                    <a:pt x="27" y="82"/>
                    <a:pt x="32" y="86"/>
                    <a:pt x="42" y="86"/>
                  </a:cubicBezTo>
                  <a:cubicBezTo>
                    <a:pt x="45" y="86"/>
                    <a:pt x="49" y="86"/>
                    <a:pt x="49" y="86"/>
                  </a:cubicBezTo>
                  <a:cubicBezTo>
                    <a:pt x="49" y="86"/>
                    <a:pt x="50" y="88"/>
                    <a:pt x="50" y="92"/>
                  </a:cubicBezTo>
                  <a:cubicBezTo>
                    <a:pt x="50" y="95"/>
                    <a:pt x="49" y="97"/>
                    <a:pt x="49" y="97"/>
                  </a:cubicBezTo>
                  <a:cubicBezTo>
                    <a:pt x="46" y="98"/>
                    <a:pt x="42" y="99"/>
                    <a:pt x="38" y="99"/>
                  </a:cubicBezTo>
                  <a:cubicBezTo>
                    <a:pt x="20" y="99"/>
                    <a:pt x="12" y="88"/>
                    <a:pt x="12" y="6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27"/>
                    <a:pt x="0" y="23"/>
                  </a:cubicBezTo>
                  <a:cubicBezTo>
                    <a:pt x="0" y="20"/>
                    <a:pt x="1" y="18"/>
                    <a:pt x="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22" y="0"/>
                    <a:pt x="27" y="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8" y="20"/>
                    <a:pt x="48" y="23"/>
                  </a:cubicBezTo>
                  <a:cubicBezTo>
                    <a:pt x="48" y="27"/>
                    <a:pt x="47" y="29"/>
                    <a:pt x="47" y="29"/>
                  </a:cubicBezTo>
                  <a:cubicBezTo>
                    <a:pt x="27" y="29"/>
                    <a:pt x="27" y="29"/>
                    <a:pt x="27" y="29"/>
                  </a:cubicBezTo>
                  <a:lnTo>
                    <a:pt x="27" y="6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3662" y="1878"/>
              <a:ext cx="219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2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8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2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6 w 113"/>
                <a:gd name="T41" fmla="*/ 49 h 79"/>
                <a:gd name="T42" fmla="*/ 100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3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2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6" y="49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5" y="79"/>
                    <a:pt x="81" y="79"/>
                  </a:cubicBezTo>
                  <a:cubicBezTo>
                    <a:pt x="78" y="79"/>
                    <a:pt x="76" y="79"/>
                    <a:pt x="73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3900" y="1874"/>
              <a:ext cx="129" cy="161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1 h 83"/>
                <a:gd name="T4" fmla="*/ 33 w 67"/>
                <a:gd name="T5" fmla="*/ 71 h 83"/>
                <a:gd name="T6" fmla="*/ 51 w 67"/>
                <a:gd name="T7" fmla="*/ 41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1 h 83"/>
                <a:gd name="T14" fmla="*/ 33 w 67"/>
                <a:gd name="T15" fmla="*/ 83 h 83"/>
                <a:gd name="T16" fmla="*/ 0 w 67"/>
                <a:gd name="T17" fmla="*/ 41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1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1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1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3" y="83"/>
                    <a:pt x="0" y="71"/>
                    <a:pt x="0" y="41"/>
                  </a:cubicBezTo>
                  <a:cubicBezTo>
                    <a:pt x="0" y="12"/>
                    <a:pt x="13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4049" y="1878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5 h 79"/>
                <a:gd name="T4" fmla="*/ 56 w 113"/>
                <a:gd name="T5" fmla="*/ 15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1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2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5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0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5"/>
                    <a:pt x="81" y="61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4278" y="1878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5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4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8 w 73"/>
                <a:gd name="T27" fmla="*/ 64 h 117"/>
                <a:gd name="T28" fmla="*/ 39 w 73"/>
                <a:gd name="T29" fmla="*/ 64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7"/>
                    <a:pt x="34" y="117"/>
                    <a:pt x="17" y="117"/>
                  </a:cubicBezTo>
                  <a:cubicBezTo>
                    <a:pt x="12" y="117"/>
                    <a:pt x="9" y="115"/>
                    <a:pt x="9" y="115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6"/>
                    <a:pt x="9" y="104"/>
                    <a:pt x="9" y="104"/>
                  </a:cubicBezTo>
                  <a:cubicBezTo>
                    <a:pt x="9" y="104"/>
                    <a:pt x="12" y="104"/>
                    <a:pt x="16" y="104"/>
                  </a:cubicBezTo>
                  <a:cubicBezTo>
                    <a:pt x="23" y="104"/>
                    <a:pt x="26" y="102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8" y="64"/>
                    <a:pt x="38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4512" y="1820"/>
              <a:ext cx="118" cy="211"/>
            </a:xfrm>
            <a:custGeom>
              <a:avLst/>
              <a:gdLst>
                <a:gd name="T0" fmla="*/ 15 w 61"/>
                <a:gd name="T1" fmla="*/ 108 h 109"/>
                <a:gd name="T2" fmla="*/ 7 w 61"/>
                <a:gd name="T3" fmla="*/ 109 h 109"/>
                <a:gd name="T4" fmla="*/ 0 w 61"/>
                <a:gd name="T5" fmla="*/ 108 h 109"/>
                <a:gd name="T6" fmla="*/ 0 w 61"/>
                <a:gd name="T7" fmla="*/ 0 h 109"/>
                <a:gd name="T8" fmla="*/ 60 w 61"/>
                <a:gd name="T9" fmla="*/ 0 h 109"/>
                <a:gd name="T10" fmla="*/ 61 w 61"/>
                <a:gd name="T11" fmla="*/ 7 h 109"/>
                <a:gd name="T12" fmla="*/ 60 w 61"/>
                <a:gd name="T13" fmla="*/ 13 h 109"/>
                <a:gd name="T14" fmla="*/ 15 w 61"/>
                <a:gd name="T15" fmla="*/ 13 h 109"/>
                <a:gd name="T16" fmla="*/ 15 w 61"/>
                <a:gd name="T17" fmla="*/ 50 h 109"/>
                <a:gd name="T18" fmla="*/ 55 w 61"/>
                <a:gd name="T19" fmla="*/ 50 h 109"/>
                <a:gd name="T20" fmla="*/ 56 w 61"/>
                <a:gd name="T21" fmla="*/ 56 h 109"/>
                <a:gd name="T22" fmla="*/ 55 w 61"/>
                <a:gd name="T23" fmla="*/ 62 h 109"/>
                <a:gd name="T24" fmla="*/ 15 w 61"/>
                <a:gd name="T25" fmla="*/ 62 h 109"/>
                <a:gd name="T26" fmla="*/ 15 w 61"/>
                <a:gd name="T27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109">
                  <a:moveTo>
                    <a:pt x="15" y="108"/>
                  </a:moveTo>
                  <a:cubicBezTo>
                    <a:pt x="15" y="108"/>
                    <a:pt x="13" y="109"/>
                    <a:pt x="7" y="109"/>
                  </a:cubicBezTo>
                  <a:cubicBezTo>
                    <a:pt x="2" y="109"/>
                    <a:pt x="0" y="108"/>
                    <a:pt x="0" y="1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2"/>
                    <a:pt x="61" y="4"/>
                    <a:pt x="61" y="7"/>
                  </a:cubicBezTo>
                  <a:cubicBezTo>
                    <a:pt x="61" y="9"/>
                    <a:pt x="61" y="11"/>
                    <a:pt x="60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6" y="51"/>
                    <a:pt x="56" y="53"/>
                    <a:pt x="56" y="56"/>
                  </a:cubicBezTo>
                  <a:cubicBezTo>
                    <a:pt x="56" y="58"/>
                    <a:pt x="56" y="60"/>
                    <a:pt x="55" y="62"/>
                  </a:cubicBezTo>
                  <a:cubicBezTo>
                    <a:pt x="15" y="62"/>
                    <a:pt x="15" y="62"/>
                    <a:pt x="15" y="62"/>
                  </a:cubicBezTo>
                  <a:lnTo>
                    <a:pt x="15" y="10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4657" y="1878"/>
              <a:ext cx="117" cy="157"/>
            </a:xfrm>
            <a:custGeom>
              <a:avLst/>
              <a:gdLst>
                <a:gd name="T0" fmla="*/ 0 w 61"/>
                <a:gd name="T1" fmla="*/ 1 h 81"/>
                <a:gd name="T2" fmla="*/ 7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3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3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19" y="68"/>
                    <a:pt x="29" y="68"/>
                  </a:cubicBezTo>
                  <a:cubicBezTo>
                    <a:pt x="35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3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3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0" y="77"/>
                    <a:pt x="32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4817" y="1874"/>
              <a:ext cx="118" cy="157"/>
            </a:xfrm>
            <a:custGeom>
              <a:avLst/>
              <a:gdLst>
                <a:gd name="T0" fmla="*/ 61 w 61"/>
                <a:gd name="T1" fmla="*/ 80 h 81"/>
                <a:gd name="T2" fmla="*/ 54 w 61"/>
                <a:gd name="T3" fmla="*/ 81 h 81"/>
                <a:gd name="T4" fmla="*/ 46 w 61"/>
                <a:gd name="T5" fmla="*/ 80 h 81"/>
                <a:gd name="T6" fmla="*/ 46 w 61"/>
                <a:gd name="T7" fmla="*/ 26 h 81"/>
                <a:gd name="T8" fmla="*/ 32 w 61"/>
                <a:gd name="T9" fmla="*/ 12 h 81"/>
                <a:gd name="T10" fmla="*/ 15 w 61"/>
                <a:gd name="T11" fmla="*/ 22 h 81"/>
                <a:gd name="T12" fmla="*/ 15 w 61"/>
                <a:gd name="T13" fmla="*/ 80 h 81"/>
                <a:gd name="T14" fmla="*/ 7 w 61"/>
                <a:gd name="T15" fmla="*/ 81 h 81"/>
                <a:gd name="T16" fmla="*/ 0 w 61"/>
                <a:gd name="T17" fmla="*/ 80 h 81"/>
                <a:gd name="T18" fmla="*/ 0 w 61"/>
                <a:gd name="T19" fmla="*/ 3 h 81"/>
                <a:gd name="T20" fmla="*/ 7 w 61"/>
                <a:gd name="T21" fmla="*/ 2 h 81"/>
                <a:gd name="T22" fmla="*/ 15 w 61"/>
                <a:gd name="T23" fmla="*/ 3 h 81"/>
                <a:gd name="T24" fmla="*/ 15 w 61"/>
                <a:gd name="T25" fmla="*/ 10 h 81"/>
                <a:gd name="T26" fmla="*/ 38 w 61"/>
                <a:gd name="T27" fmla="*/ 0 h 81"/>
                <a:gd name="T28" fmla="*/ 61 w 61"/>
                <a:gd name="T29" fmla="*/ 23 h 81"/>
                <a:gd name="T30" fmla="*/ 61 w 61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61" y="80"/>
                  </a:moveTo>
                  <a:cubicBezTo>
                    <a:pt x="61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2"/>
                    <a:pt x="32" y="12"/>
                  </a:cubicBezTo>
                  <a:cubicBezTo>
                    <a:pt x="25" y="12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2" y="81"/>
                    <a:pt x="7" y="81"/>
                  </a:cubicBezTo>
                  <a:cubicBezTo>
                    <a:pt x="2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0" y="4"/>
                    <a:pt x="28" y="0"/>
                    <a:pt x="38" y="0"/>
                  </a:cubicBezTo>
                  <a:cubicBezTo>
                    <a:pt x="53" y="0"/>
                    <a:pt x="61" y="9"/>
                    <a:pt x="61" y="23"/>
                  </a:cubicBezTo>
                  <a:lnTo>
                    <a:pt x="61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4969" y="1812"/>
              <a:ext cx="128" cy="223"/>
            </a:xfrm>
            <a:custGeom>
              <a:avLst/>
              <a:gdLst>
                <a:gd name="T0" fmla="*/ 34 w 66"/>
                <a:gd name="T1" fmla="*/ 45 h 115"/>
                <a:gd name="T2" fmla="*/ 16 w 66"/>
                <a:gd name="T3" fmla="*/ 73 h 115"/>
                <a:gd name="T4" fmla="*/ 34 w 66"/>
                <a:gd name="T5" fmla="*/ 102 h 115"/>
                <a:gd name="T6" fmla="*/ 51 w 66"/>
                <a:gd name="T7" fmla="*/ 83 h 115"/>
                <a:gd name="T8" fmla="*/ 51 w 66"/>
                <a:gd name="T9" fmla="*/ 63 h 115"/>
                <a:gd name="T10" fmla="*/ 34 w 66"/>
                <a:gd name="T11" fmla="*/ 45 h 115"/>
                <a:gd name="T12" fmla="*/ 58 w 66"/>
                <a:gd name="T13" fmla="*/ 0 h 115"/>
                <a:gd name="T14" fmla="*/ 66 w 66"/>
                <a:gd name="T15" fmla="*/ 1 h 115"/>
                <a:gd name="T16" fmla="*/ 66 w 66"/>
                <a:gd name="T17" fmla="*/ 112 h 115"/>
                <a:gd name="T18" fmla="*/ 59 w 66"/>
                <a:gd name="T19" fmla="*/ 113 h 115"/>
                <a:gd name="T20" fmla="*/ 53 w 66"/>
                <a:gd name="T21" fmla="*/ 112 h 115"/>
                <a:gd name="T22" fmla="*/ 51 w 66"/>
                <a:gd name="T23" fmla="*/ 104 h 115"/>
                <a:gd name="T24" fmla="*/ 29 w 66"/>
                <a:gd name="T25" fmla="*/ 115 h 115"/>
                <a:gd name="T26" fmla="*/ 0 w 66"/>
                <a:gd name="T27" fmla="*/ 73 h 115"/>
                <a:gd name="T28" fmla="*/ 29 w 66"/>
                <a:gd name="T29" fmla="*/ 32 h 115"/>
                <a:gd name="T30" fmla="*/ 51 w 66"/>
                <a:gd name="T31" fmla="*/ 42 h 115"/>
                <a:gd name="T32" fmla="*/ 51 w 66"/>
                <a:gd name="T33" fmla="*/ 1 h 115"/>
                <a:gd name="T34" fmla="*/ 58 w 66"/>
                <a:gd name="T3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115">
                  <a:moveTo>
                    <a:pt x="34" y="45"/>
                  </a:moveTo>
                  <a:cubicBezTo>
                    <a:pt x="22" y="45"/>
                    <a:pt x="16" y="51"/>
                    <a:pt x="16" y="73"/>
                  </a:cubicBezTo>
                  <a:cubicBezTo>
                    <a:pt x="16" y="96"/>
                    <a:pt x="22" y="102"/>
                    <a:pt x="34" y="102"/>
                  </a:cubicBezTo>
                  <a:cubicBezTo>
                    <a:pt x="45" y="102"/>
                    <a:pt x="51" y="93"/>
                    <a:pt x="51" y="83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53"/>
                    <a:pt x="45" y="45"/>
                    <a:pt x="34" y="45"/>
                  </a:cubicBezTo>
                  <a:moveTo>
                    <a:pt x="58" y="0"/>
                  </a:moveTo>
                  <a:cubicBezTo>
                    <a:pt x="63" y="0"/>
                    <a:pt x="66" y="1"/>
                    <a:pt x="66" y="1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6" y="112"/>
                    <a:pt x="63" y="113"/>
                    <a:pt x="59" y="113"/>
                  </a:cubicBezTo>
                  <a:cubicBezTo>
                    <a:pt x="56" y="113"/>
                    <a:pt x="53" y="112"/>
                    <a:pt x="53" y="112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7" y="111"/>
                    <a:pt x="40" y="115"/>
                    <a:pt x="29" y="115"/>
                  </a:cubicBezTo>
                  <a:cubicBezTo>
                    <a:pt x="12" y="115"/>
                    <a:pt x="0" y="104"/>
                    <a:pt x="0" y="73"/>
                  </a:cubicBezTo>
                  <a:cubicBezTo>
                    <a:pt x="0" y="43"/>
                    <a:pt x="12" y="32"/>
                    <a:pt x="29" y="32"/>
                  </a:cubicBezTo>
                  <a:cubicBezTo>
                    <a:pt x="39" y="32"/>
                    <a:pt x="46" y="36"/>
                    <a:pt x="51" y="42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3" y="0"/>
                    <a:pt x="5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5137" y="1878"/>
              <a:ext cx="118" cy="157"/>
            </a:xfrm>
            <a:custGeom>
              <a:avLst/>
              <a:gdLst>
                <a:gd name="T0" fmla="*/ 0 w 61"/>
                <a:gd name="T1" fmla="*/ 1 h 81"/>
                <a:gd name="T2" fmla="*/ 8 w 61"/>
                <a:gd name="T3" fmla="*/ 0 h 81"/>
                <a:gd name="T4" fmla="*/ 15 w 61"/>
                <a:gd name="T5" fmla="*/ 1 h 81"/>
                <a:gd name="T6" fmla="*/ 15 w 61"/>
                <a:gd name="T7" fmla="*/ 55 h 81"/>
                <a:gd name="T8" fmla="*/ 29 w 61"/>
                <a:gd name="T9" fmla="*/ 68 h 81"/>
                <a:gd name="T10" fmla="*/ 46 w 61"/>
                <a:gd name="T11" fmla="*/ 59 h 81"/>
                <a:gd name="T12" fmla="*/ 46 w 61"/>
                <a:gd name="T13" fmla="*/ 1 h 81"/>
                <a:gd name="T14" fmla="*/ 54 w 61"/>
                <a:gd name="T15" fmla="*/ 0 h 81"/>
                <a:gd name="T16" fmla="*/ 61 w 61"/>
                <a:gd name="T17" fmla="*/ 1 h 81"/>
                <a:gd name="T18" fmla="*/ 61 w 61"/>
                <a:gd name="T19" fmla="*/ 78 h 81"/>
                <a:gd name="T20" fmla="*/ 54 w 61"/>
                <a:gd name="T21" fmla="*/ 79 h 81"/>
                <a:gd name="T22" fmla="*/ 46 w 61"/>
                <a:gd name="T23" fmla="*/ 78 h 81"/>
                <a:gd name="T24" fmla="*/ 46 w 61"/>
                <a:gd name="T25" fmla="*/ 71 h 81"/>
                <a:gd name="T26" fmla="*/ 23 w 61"/>
                <a:gd name="T27" fmla="*/ 81 h 81"/>
                <a:gd name="T28" fmla="*/ 0 w 61"/>
                <a:gd name="T29" fmla="*/ 58 h 81"/>
                <a:gd name="T30" fmla="*/ 0 w 61"/>
                <a:gd name="T31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81">
                  <a:moveTo>
                    <a:pt x="0" y="1"/>
                  </a:move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4"/>
                    <a:pt x="20" y="68"/>
                    <a:pt x="29" y="68"/>
                  </a:cubicBezTo>
                  <a:cubicBezTo>
                    <a:pt x="36" y="68"/>
                    <a:pt x="42" y="65"/>
                    <a:pt x="46" y="59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1"/>
                    <a:pt x="49" y="0"/>
                    <a:pt x="54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1" y="78"/>
                    <a:pt x="59" y="79"/>
                    <a:pt x="54" y="79"/>
                  </a:cubicBezTo>
                  <a:cubicBezTo>
                    <a:pt x="49" y="79"/>
                    <a:pt x="46" y="78"/>
                    <a:pt x="46" y="78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1" y="77"/>
                    <a:pt x="33" y="81"/>
                    <a:pt x="23" y="81"/>
                  </a:cubicBezTo>
                  <a:cubicBezTo>
                    <a:pt x="8" y="81"/>
                    <a:pt x="0" y="71"/>
                    <a:pt x="0" y="5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5292" y="1874"/>
              <a:ext cx="104" cy="161"/>
            </a:xfrm>
            <a:custGeom>
              <a:avLst/>
              <a:gdLst>
                <a:gd name="T0" fmla="*/ 28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0 w 54"/>
                <a:gd name="T7" fmla="*/ 13 h 83"/>
                <a:gd name="T8" fmla="*/ 14 w 54"/>
                <a:gd name="T9" fmla="*/ 23 h 83"/>
                <a:gd name="T10" fmla="*/ 33 w 54"/>
                <a:gd name="T11" fmla="*/ 36 h 83"/>
                <a:gd name="T12" fmla="*/ 54 w 54"/>
                <a:gd name="T13" fmla="*/ 58 h 83"/>
                <a:gd name="T14" fmla="*/ 25 w 54"/>
                <a:gd name="T15" fmla="*/ 83 h 83"/>
                <a:gd name="T16" fmla="*/ 0 w 54"/>
                <a:gd name="T17" fmla="*/ 77 h 83"/>
                <a:gd name="T18" fmla="*/ 4 w 54"/>
                <a:gd name="T19" fmla="*/ 66 h 83"/>
                <a:gd name="T20" fmla="*/ 24 w 54"/>
                <a:gd name="T21" fmla="*/ 70 h 83"/>
                <a:gd name="T22" fmla="*/ 39 w 54"/>
                <a:gd name="T23" fmla="*/ 59 h 83"/>
                <a:gd name="T24" fmla="*/ 21 w 54"/>
                <a:gd name="T25" fmla="*/ 46 h 83"/>
                <a:gd name="T26" fmla="*/ 0 w 54"/>
                <a:gd name="T27" fmla="*/ 24 h 83"/>
                <a:gd name="T28" fmla="*/ 28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3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4" y="44"/>
                    <a:pt x="54" y="58"/>
                  </a:cubicBezTo>
                  <a:cubicBezTo>
                    <a:pt x="54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5417" y="1878"/>
              <a:ext cx="112" cy="153"/>
            </a:xfrm>
            <a:custGeom>
              <a:avLst/>
              <a:gdLst>
                <a:gd name="T0" fmla="*/ 57 w 58"/>
                <a:gd name="T1" fmla="*/ 67 h 79"/>
                <a:gd name="T2" fmla="*/ 58 w 58"/>
                <a:gd name="T3" fmla="*/ 73 h 79"/>
                <a:gd name="T4" fmla="*/ 57 w 58"/>
                <a:gd name="T5" fmla="*/ 79 h 79"/>
                <a:gd name="T6" fmla="*/ 1 w 58"/>
                <a:gd name="T7" fmla="*/ 79 h 79"/>
                <a:gd name="T8" fmla="*/ 0 w 58"/>
                <a:gd name="T9" fmla="*/ 73 h 79"/>
                <a:gd name="T10" fmla="*/ 1 w 58"/>
                <a:gd name="T11" fmla="*/ 67 h 79"/>
                <a:gd name="T12" fmla="*/ 41 w 58"/>
                <a:gd name="T13" fmla="*/ 12 h 79"/>
                <a:gd name="T14" fmla="*/ 4 w 58"/>
                <a:gd name="T15" fmla="*/ 12 h 79"/>
                <a:gd name="T16" fmla="*/ 3 w 58"/>
                <a:gd name="T17" fmla="*/ 6 h 79"/>
                <a:gd name="T18" fmla="*/ 4 w 58"/>
                <a:gd name="T19" fmla="*/ 0 h 79"/>
                <a:gd name="T20" fmla="*/ 57 w 58"/>
                <a:gd name="T21" fmla="*/ 0 h 79"/>
                <a:gd name="T22" fmla="*/ 58 w 58"/>
                <a:gd name="T23" fmla="*/ 6 h 79"/>
                <a:gd name="T24" fmla="*/ 57 w 58"/>
                <a:gd name="T25" fmla="*/ 12 h 79"/>
                <a:gd name="T26" fmla="*/ 17 w 58"/>
                <a:gd name="T27" fmla="*/ 67 h 79"/>
                <a:gd name="T28" fmla="*/ 57 w 58"/>
                <a:gd name="T29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79">
                  <a:moveTo>
                    <a:pt x="57" y="67"/>
                  </a:moveTo>
                  <a:cubicBezTo>
                    <a:pt x="57" y="67"/>
                    <a:pt x="58" y="69"/>
                    <a:pt x="58" y="73"/>
                  </a:cubicBezTo>
                  <a:cubicBezTo>
                    <a:pt x="58" y="77"/>
                    <a:pt x="57" y="79"/>
                    <a:pt x="57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7"/>
                    <a:pt x="0" y="75"/>
                    <a:pt x="0" y="73"/>
                  </a:cubicBezTo>
                  <a:cubicBezTo>
                    <a:pt x="0" y="70"/>
                    <a:pt x="1" y="68"/>
                    <a:pt x="1" y="67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0"/>
                    <a:pt x="3" y="6"/>
                  </a:cubicBezTo>
                  <a:cubicBezTo>
                    <a:pt x="3" y="2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8" y="1"/>
                    <a:pt x="58" y="3"/>
                    <a:pt x="58" y="6"/>
                  </a:cubicBezTo>
                  <a:cubicBezTo>
                    <a:pt x="58" y="8"/>
                    <a:pt x="58" y="10"/>
                    <a:pt x="57" y="12"/>
                  </a:cubicBezTo>
                  <a:cubicBezTo>
                    <a:pt x="17" y="67"/>
                    <a:pt x="17" y="67"/>
                    <a:pt x="17" y="67"/>
                  </a:cubicBezTo>
                  <a:lnTo>
                    <a:pt x="57" y="6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958" y="2173"/>
              <a:ext cx="147" cy="209"/>
            </a:xfrm>
            <a:custGeom>
              <a:avLst/>
              <a:gdLst>
                <a:gd name="T0" fmla="*/ 16 w 76"/>
                <a:gd name="T1" fmla="*/ 50 h 108"/>
                <a:gd name="T2" fmla="*/ 37 w 76"/>
                <a:gd name="T3" fmla="*/ 50 h 108"/>
                <a:gd name="T4" fmla="*/ 55 w 76"/>
                <a:gd name="T5" fmla="*/ 31 h 108"/>
                <a:gd name="T6" fmla="*/ 37 w 76"/>
                <a:gd name="T7" fmla="*/ 12 h 108"/>
                <a:gd name="T8" fmla="*/ 16 w 76"/>
                <a:gd name="T9" fmla="*/ 12 h 108"/>
                <a:gd name="T10" fmla="*/ 16 w 76"/>
                <a:gd name="T11" fmla="*/ 50 h 108"/>
                <a:gd name="T12" fmla="*/ 39 w 76"/>
                <a:gd name="T13" fmla="*/ 0 h 108"/>
                <a:gd name="T14" fmla="*/ 71 w 76"/>
                <a:gd name="T15" fmla="*/ 31 h 108"/>
                <a:gd name="T16" fmla="*/ 50 w 76"/>
                <a:gd name="T17" fmla="*/ 62 h 108"/>
                <a:gd name="T18" fmla="*/ 76 w 76"/>
                <a:gd name="T19" fmla="*/ 107 h 108"/>
                <a:gd name="T20" fmla="*/ 67 w 76"/>
                <a:gd name="T21" fmla="*/ 108 h 108"/>
                <a:gd name="T22" fmla="*/ 59 w 76"/>
                <a:gd name="T23" fmla="*/ 107 h 108"/>
                <a:gd name="T24" fmla="*/ 34 w 76"/>
                <a:gd name="T25" fmla="*/ 63 h 108"/>
                <a:gd name="T26" fmla="*/ 16 w 76"/>
                <a:gd name="T27" fmla="*/ 63 h 108"/>
                <a:gd name="T28" fmla="*/ 16 w 76"/>
                <a:gd name="T29" fmla="*/ 107 h 108"/>
                <a:gd name="T30" fmla="*/ 8 w 76"/>
                <a:gd name="T31" fmla="*/ 108 h 108"/>
                <a:gd name="T32" fmla="*/ 0 w 76"/>
                <a:gd name="T33" fmla="*/ 107 h 108"/>
                <a:gd name="T34" fmla="*/ 0 w 76"/>
                <a:gd name="T35" fmla="*/ 0 h 108"/>
                <a:gd name="T36" fmla="*/ 39 w 76"/>
                <a:gd name="T3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08">
                  <a:moveTo>
                    <a:pt x="16" y="50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49" y="50"/>
                    <a:pt x="55" y="43"/>
                    <a:pt x="55" y="31"/>
                  </a:cubicBezTo>
                  <a:cubicBezTo>
                    <a:pt x="55" y="19"/>
                    <a:pt x="49" y="12"/>
                    <a:pt x="37" y="12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16" y="50"/>
                  </a:lnTo>
                  <a:close/>
                  <a:moveTo>
                    <a:pt x="39" y="0"/>
                  </a:moveTo>
                  <a:cubicBezTo>
                    <a:pt x="59" y="0"/>
                    <a:pt x="71" y="12"/>
                    <a:pt x="71" y="31"/>
                  </a:cubicBezTo>
                  <a:cubicBezTo>
                    <a:pt x="71" y="46"/>
                    <a:pt x="63" y="58"/>
                    <a:pt x="50" y="62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7"/>
                    <a:pt x="73" y="108"/>
                    <a:pt x="67" y="108"/>
                  </a:cubicBezTo>
                  <a:cubicBezTo>
                    <a:pt x="62" y="108"/>
                    <a:pt x="59" y="107"/>
                    <a:pt x="59" y="107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3" y="108"/>
                    <a:pt x="8" y="108"/>
                  </a:cubicBezTo>
                  <a:cubicBezTo>
                    <a:pt x="3" y="108"/>
                    <a:pt x="0" y="107"/>
                    <a:pt x="0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3130" y="2225"/>
              <a:ext cx="121" cy="161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5 h 83"/>
                <a:gd name="T4" fmla="*/ 48 w 63"/>
                <a:gd name="T5" fmla="*/ 35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5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4" y="12"/>
                    <a:pt x="17" y="19"/>
                    <a:pt x="15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5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5"/>
                    <a:pt x="54" y="65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3286" y="2163"/>
              <a:ext cx="118" cy="219"/>
            </a:xfrm>
            <a:custGeom>
              <a:avLst/>
              <a:gdLst>
                <a:gd name="T0" fmla="*/ 61 w 61"/>
                <a:gd name="T1" fmla="*/ 112 h 113"/>
                <a:gd name="T2" fmla="*/ 54 w 61"/>
                <a:gd name="T3" fmla="*/ 113 h 113"/>
                <a:gd name="T4" fmla="*/ 46 w 61"/>
                <a:gd name="T5" fmla="*/ 112 h 113"/>
                <a:gd name="T6" fmla="*/ 46 w 61"/>
                <a:gd name="T7" fmla="*/ 58 h 113"/>
                <a:gd name="T8" fmla="*/ 32 w 61"/>
                <a:gd name="T9" fmla="*/ 45 h 113"/>
                <a:gd name="T10" fmla="*/ 15 w 61"/>
                <a:gd name="T11" fmla="*/ 54 h 113"/>
                <a:gd name="T12" fmla="*/ 15 w 61"/>
                <a:gd name="T13" fmla="*/ 112 h 113"/>
                <a:gd name="T14" fmla="*/ 7 w 61"/>
                <a:gd name="T15" fmla="*/ 113 h 113"/>
                <a:gd name="T16" fmla="*/ 0 w 61"/>
                <a:gd name="T17" fmla="*/ 112 h 113"/>
                <a:gd name="T18" fmla="*/ 0 w 61"/>
                <a:gd name="T19" fmla="*/ 1 h 113"/>
                <a:gd name="T20" fmla="*/ 7 w 61"/>
                <a:gd name="T21" fmla="*/ 0 h 113"/>
                <a:gd name="T22" fmla="*/ 15 w 61"/>
                <a:gd name="T23" fmla="*/ 1 h 113"/>
                <a:gd name="T24" fmla="*/ 15 w 61"/>
                <a:gd name="T25" fmla="*/ 42 h 113"/>
                <a:gd name="T26" fmla="*/ 38 w 61"/>
                <a:gd name="T27" fmla="*/ 32 h 113"/>
                <a:gd name="T28" fmla="*/ 61 w 61"/>
                <a:gd name="T29" fmla="*/ 55 h 113"/>
                <a:gd name="T30" fmla="*/ 61 w 61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113">
                  <a:moveTo>
                    <a:pt x="61" y="112"/>
                  </a:moveTo>
                  <a:cubicBezTo>
                    <a:pt x="61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5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0" y="36"/>
                    <a:pt x="28" y="32"/>
                    <a:pt x="38" y="32"/>
                  </a:cubicBezTo>
                  <a:cubicBezTo>
                    <a:pt x="53" y="32"/>
                    <a:pt x="61" y="42"/>
                    <a:pt x="61" y="55"/>
                  </a:cubicBezTo>
                  <a:lnTo>
                    <a:pt x="61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37"/>
            <p:cNvSpPr>
              <a:spLocks noEditPoints="1"/>
            </p:cNvSpPr>
            <p:nvPr/>
          </p:nvSpPr>
          <p:spPr bwMode="auto">
            <a:xfrm>
              <a:off x="3437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5 w 61"/>
                <a:gd name="T3" fmla="*/ 57 h 83"/>
                <a:gd name="T4" fmla="*/ 28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0 h 83"/>
                <a:gd name="T24" fmla="*/ 23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0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5" y="48"/>
                    <a:pt x="15" y="57"/>
                  </a:cubicBezTo>
                  <a:cubicBezTo>
                    <a:pt x="15" y="67"/>
                    <a:pt x="20" y="71"/>
                    <a:pt x="28" y="71"/>
                  </a:cubicBezTo>
                  <a:cubicBezTo>
                    <a:pt x="40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6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59" y="81"/>
                    <a:pt x="55" y="81"/>
                  </a:cubicBezTo>
                  <a:cubicBezTo>
                    <a:pt x="51" y="81"/>
                    <a:pt x="49" y="80"/>
                    <a:pt x="49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3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0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5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38"/>
            <p:cNvSpPr>
              <a:spLocks noEditPoints="1"/>
            </p:cNvSpPr>
            <p:nvPr/>
          </p:nvSpPr>
          <p:spPr bwMode="auto">
            <a:xfrm>
              <a:off x="3597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6 w 65"/>
                <a:gd name="T15" fmla="*/ 32 h 115"/>
                <a:gd name="T16" fmla="*/ 65 w 65"/>
                <a:gd name="T17" fmla="*/ 73 h 115"/>
                <a:gd name="T18" fmla="*/ 36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6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6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39"/>
            <p:cNvSpPr>
              <a:spLocks noEditPoints="1"/>
            </p:cNvSpPr>
            <p:nvPr/>
          </p:nvSpPr>
          <p:spPr bwMode="auto">
            <a:xfrm>
              <a:off x="3757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832" y="2163"/>
              <a:ext cx="29" cy="219"/>
            </a:xfrm>
            <a:custGeom>
              <a:avLst/>
              <a:gdLst>
                <a:gd name="T0" fmla="*/ 15 w 15"/>
                <a:gd name="T1" fmla="*/ 112 h 113"/>
                <a:gd name="T2" fmla="*/ 7 w 15"/>
                <a:gd name="T3" fmla="*/ 113 h 113"/>
                <a:gd name="T4" fmla="*/ 0 w 15"/>
                <a:gd name="T5" fmla="*/ 112 h 113"/>
                <a:gd name="T6" fmla="*/ 0 w 15"/>
                <a:gd name="T7" fmla="*/ 1 h 113"/>
                <a:gd name="T8" fmla="*/ 7 w 15"/>
                <a:gd name="T9" fmla="*/ 0 h 113"/>
                <a:gd name="T10" fmla="*/ 15 w 15"/>
                <a:gd name="T11" fmla="*/ 1 h 113"/>
                <a:gd name="T12" fmla="*/ 15 w 15"/>
                <a:gd name="T13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3">
                  <a:moveTo>
                    <a:pt x="15" y="112"/>
                  </a:move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41"/>
            <p:cNvSpPr>
              <a:spLocks noEditPoints="1"/>
            </p:cNvSpPr>
            <p:nvPr/>
          </p:nvSpPr>
          <p:spPr bwMode="auto">
            <a:xfrm>
              <a:off x="3904" y="2169"/>
              <a:ext cx="31" cy="213"/>
            </a:xfrm>
            <a:custGeom>
              <a:avLst/>
              <a:gdLst>
                <a:gd name="T0" fmla="*/ 16 w 16"/>
                <a:gd name="T1" fmla="*/ 109 h 110"/>
                <a:gd name="T2" fmla="*/ 8 w 16"/>
                <a:gd name="T3" fmla="*/ 110 h 110"/>
                <a:gd name="T4" fmla="*/ 1 w 16"/>
                <a:gd name="T5" fmla="*/ 109 h 110"/>
                <a:gd name="T6" fmla="*/ 1 w 16"/>
                <a:gd name="T7" fmla="*/ 32 h 110"/>
                <a:gd name="T8" fmla="*/ 8 w 16"/>
                <a:gd name="T9" fmla="*/ 31 h 110"/>
                <a:gd name="T10" fmla="*/ 16 w 16"/>
                <a:gd name="T11" fmla="*/ 32 h 110"/>
                <a:gd name="T12" fmla="*/ 16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6" y="109"/>
                  </a:moveTo>
                  <a:cubicBezTo>
                    <a:pt x="16" y="109"/>
                    <a:pt x="13" y="110"/>
                    <a:pt x="8" y="110"/>
                  </a:cubicBezTo>
                  <a:cubicBezTo>
                    <a:pt x="3" y="110"/>
                    <a:pt x="1" y="109"/>
                    <a:pt x="1" y="10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3" y="31"/>
                    <a:pt x="8" y="31"/>
                  </a:cubicBezTo>
                  <a:cubicBezTo>
                    <a:pt x="13" y="31"/>
                    <a:pt x="16" y="32"/>
                    <a:pt x="16" y="32"/>
                  </a:cubicBezTo>
                  <a:lnTo>
                    <a:pt x="16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3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964" y="2196"/>
              <a:ext cx="96" cy="190"/>
            </a:xfrm>
            <a:custGeom>
              <a:avLst/>
              <a:gdLst>
                <a:gd name="T0" fmla="*/ 27 w 50"/>
                <a:gd name="T1" fmla="*/ 68 h 98"/>
                <a:gd name="T2" fmla="*/ 42 w 50"/>
                <a:gd name="T3" fmla="*/ 85 h 98"/>
                <a:gd name="T4" fmla="*/ 49 w 50"/>
                <a:gd name="T5" fmla="*/ 85 h 98"/>
                <a:gd name="T6" fmla="*/ 50 w 50"/>
                <a:gd name="T7" fmla="*/ 91 h 98"/>
                <a:gd name="T8" fmla="*/ 49 w 50"/>
                <a:gd name="T9" fmla="*/ 96 h 98"/>
                <a:gd name="T10" fmla="*/ 38 w 50"/>
                <a:gd name="T11" fmla="*/ 98 h 98"/>
                <a:gd name="T12" fmla="*/ 12 w 50"/>
                <a:gd name="T13" fmla="*/ 68 h 98"/>
                <a:gd name="T14" fmla="*/ 12 w 50"/>
                <a:gd name="T15" fmla="*/ 28 h 98"/>
                <a:gd name="T16" fmla="*/ 0 w 50"/>
                <a:gd name="T17" fmla="*/ 28 h 98"/>
                <a:gd name="T18" fmla="*/ 0 w 50"/>
                <a:gd name="T19" fmla="*/ 23 h 98"/>
                <a:gd name="T20" fmla="*/ 0 w 50"/>
                <a:gd name="T21" fmla="*/ 17 h 98"/>
                <a:gd name="T22" fmla="*/ 12 w 50"/>
                <a:gd name="T23" fmla="*/ 17 h 98"/>
                <a:gd name="T24" fmla="*/ 12 w 50"/>
                <a:gd name="T25" fmla="*/ 3 h 98"/>
                <a:gd name="T26" fmla="*/ 27 w 50"/>
                <a:gd name="T27" fmla="*/ 0 h 98"/>
                <a:gd name="T28" fmla="*/ 27 w 50"/>
                <a:gd name="T29" fmla="*/ 17 h 98"/>
                <a:gd name="T30" fmla="*/ 47 w 50"/>
                <a:gd name="T31" fmla="*/ 17 h 98"/>
                <a:gd name="T32" fmla="*/ 48 w 50"/>
                <a:gd name="T33" fmla="*/ 22 h 98"/>
                <a:gd name="T34" fmla="*/ 47 w 50"/>
                <a:gd name="T35" fmla="*/ 28 h 98"/>
                <a:gd name="T36" fmla="*/ 27 w 50"/>
                <a:gd name="T37" fmla="*/ 28 h 98"/>
                <a:gd name="T38" fmla="*/ 27 w 50"/>
                <a:gd name="T39" fmla="*/ 6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98">
                  <a:moveTo>
                    <a:pt x="27" y="68"/>
                  </a:moveTo>
                  <a:cubicBezTo>
                    <a:pt x="27" y="81"/>
                    <a:pt x="32" y="85"/>
                    <a:pt x="42" y="85"/>
                  </a:cubicBezTo>
                  <a:cubicBezTo>
                    <a:pt x="45" y="85"/>
                    <a:pt x="49" y="85"/>
                    <a:pt x="49" y="85"/>
                  </a:cubicBezTo>
                  <a:cubicBezTo>
                    <a:pt x="49" y="85"/>
                    <a:pt x="50" y="87"/>
                    <a:pt x="50" y="91"/>
                  </a:cubicBezTo>
                  <a:cubicBezTo>
                    <a:pt x="50" y="94"/>
                    <a:pt x="49" y="96"/>
                    <a:pt x="49" y="96"/>
                  </a:cubicBezTo>
                  <a:cubicBezTo>
                    <a:pt x="46" y="97"/>
                    <a:pt x="42" y="98"/>
                    <a:pt x="38" y="98"/>
                  </a:cubicBezTo>
                  <a:cubicBezTo>
                    <a:pt x="19" y="98"/>
                    <a:pt x="12" y="88"/>
                    <a:pt x="12" y="6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6"/>
                    <a:pt x="0" y="23"/>
                  </a:cubicBezTo>
                  <a:cubicBezTo>
                    <a:pt x="0" y="19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1"/>
                    <a:pt x="22" y="0"/>
                    <a:pt x="27" y="0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7"/>
                    <a:pt x="48" y="19"/>
                    <a:pt x="48" y="22"/>
                  </a:cubicBezTo>
                  <a:cubicBezTo>
                    <a:pt x="48" y="26"/>
                    <a:pt x="47" y="28"/>
                    <a:pt x="47" y="28"/>
                  </a:cubicBezTo>
                  <a:cubicBezTo>
                    <a:pt x="27" y="28"/>
                    <a:pt x="27" y="28"/>
                    <a:pt x="27" y="28"/>
                  </a:cubicBezTo>
                  <a:lnTo>
                    <a:pt x="27" y="68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4078" y="2225"/>
              <a:ext cx="117" cy="161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7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3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6 w 61"/>
                <a:gd name="T19" fmla="*/ 81 h 83"/>
                <a:gd name="T20" fmla="*/ 50 w 61"/>
                <a:gd name="T21" fmla="*/ 80 h 83"/>
                <a:gd name="T22" fmla="*/ 47 w 61"/>
                <a:gd name="T23" fmla="*/ 70 h 83"/>
                <a:gd name="T24" fmla="*/ 24 w 61"/>
                <a:gd name="T25" fmla="*/ 83 h 83"/>
                <a:gd name="T26" fmla="*/ 0 w 61"/>
                <a:gd name="T27" fmla="*/ 57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1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3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7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3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6" y="81"/>
                  </a:cubicBezTo>
                  <a:cubicBezTo>
                    <a:pt x="52" y="81"/>
                    <a:pt x="50" y="80"/>
                    <a:pt x="50" y="8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3" y="78"/>
                    <a:pt x="35" y="83"/>
                    <a:pt x="24" y="83"/>
                  </a:cubicBezTo>
                  <a:cubicBezTo>
                    <a:pt x="9" y="83"/>
                    <a:pt x="0" y="74"/>
                    <a:pt x="0" y="57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1" y="17"/>
                    <a:pt x="11" y="17"/>
                  </a:cubicBezTo>
                  <a:cubicBezTo>
                    <a:pt x="10" y="17"/>
                    <a:pt x="9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8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230" y="2225"/>
              <a:ext cx="106" cy="161"/>
            </a:xfrm>
            <a:custGeom>
              <a:avLst/>
              <a:gdLst>
                <a:gd name="T0" fmla="*/ 16 w 55"/>
                <a:gd name="T1" fmla="*/ 41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4 w 55"/>
                <a:gd name="T9" fmla="*/ 83 h 83"/>
                <a:gd name="T10" fmla="*/ 0 w 55"/>
                <a:gd name="T11" fmla="*/ 41 h 83"/>
                <a:gd name="T12" fmla="*/ 34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1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4" y="70"/>
                    <a:pt x="55" y="74"/>
                    <a:pt x="55" y="78"/>
                  </a:cubicBezTo>
                  <a:cubicBezTo>
                    <a:pt x="55" y="78"/>
                    <a:pt x="49" y="83"/>
                    <a:pt x="34" y="83"/>
                  </a:cubicBezTo>
                  <a:cubicBezTo>
                    <a:pt x="12" y="83"/>
                    <a:pt x="0" y="68"/>
                    <a:pt x="0" y="41"/>
                  </a:cubicBezTo>
                  <a:cubicBezTo>
                    <a:pt x="0" y="15"/>
                    <a:pt x="12" y="0"/>
                    <a:pt x="34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1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4334" y="2169"/>
              <a:ext cx="64" cy="286"/>
            </a:xfrm>
            <a:custGeom>
              <a:avLst/>
              <a:gdLst>
                <a:gd name="T0" fmla="*/ 33 w 33"/>
                <a:gd name="T1" fmla="*/ 15 h 148"/>
                <a:gd name="T2" fmla="*/ 25 w 33"/>
                <a:gd name="T3" fmla="*/ 16 h 148"/>
                <a:gd name="T4" fmla="*/ 17 w 33"/>
                <a:gd name="T5" fmla="*/ 15 h 148"/>
                <a:gd name="T6" fmla="*/ 17 w 33"/>
                <a:gd name="T7" fmla="*/ 1 h 148"/>
                <a:gd name="T8" fmla="*/ 25 w 33"/>
                <a:gd name="T9" fmla="*/ 0 h 148"/>
                <a:gd name="T10" fmla="*/ 33 w 33"/>
                <a:gd name="T11" fmla="*/ 1 h 148"/>
                <a:gd name="T12" fmla="*/ 33 w 33"/>
                <a:gd name="T13" fmla="*/ 15 h 148"/>
                <a:gd name="T14" fmla="*/ 18 w 33"/>
                <a:gd name="T15" fmla="*/ 32 h 148"/>
                <a:gd name="T16" fmla="*/ 25 w 33"/>
                <a:gd name="T17" fmla="*/ 31 h 148"/>
                <a:gd name="T18" fmla="*/ 33 w 33"/>
                <a:gd name="T19" fmla="*/ 32 h 148"/>
                <a:gd name="T20" fmla="*/ 33 w 33"/>
                <a:gd name="T21" fmla="*/ 123 h 148"/>
                <a:gd name="T22" fmla="*/ 11 w 33"/>
                <a:gd name="T23" fmla="*/ 148 h 148"/>
                <a:gd name="T24" fmla="*/ 1 w 33"/>
                <a:gd name="T25" fmla="*/ 147 h 148"/>
                <a:gd name="T26" fmla="*/ 0 w 33"/>
                <a:gd name="T27" fmla="*/ 143 h 148"/>
                <a:gd name="T28" fmla="*/ 2 w 33"/>
                <a:gd name="T29" fmla="*/ 135 h 148"/>
                <a:gd name="T30" fmla="*/ 7 w 33"/>
                <a:gd name="T31" fmla="*/ 136 h 148"/>
                <a:gd name="T32" fmla="*/ 18 w 33"/>
                <a:gd name="T33" fmla="*/ 124 h 148"/>
                <a:gd name="T34" fmla="*/ 18 w 33"/>
                <a:gd name="T35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148">
                  <a:moveTo>
                    <a:pt x="33" y="15"/>
                  </a:moveTo>
                  <a:cubicBezTo>
                    <a:pt x="33" y="15"/>
                    <a:pt x="30" y="16"/>
                    <a:pt x="25" y="16"/>
                  </a:cubicBezTo>
                  <a:cubicBezTo>
                    <a:pt x="20" y="16"/>
                    <a:pt x="17" y="15"/>
                    <a:pt x="17" y="1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20" y="0"/>
                    <a:pt x="25" y="0"/>
                  </a:cubicBezTo>
                  <a:cubicBezTo>
                    <a:pt x="30" y="0"/>
                    <a:pt x="33" y="1"/>
                    <a:pt x="33" y="1"/>
                  </a:cubicBezTo>
                  <a:lnTo>
                    <a:pt x="33" y="15"/>
                  </a:lnTo>
                  <a:close/>
                  <a:moveTo>
                    <a:pt x="18" y="32"/>
                  </a:moveTo>
                  <a:cubicBezTo>
                    <a:pt x="18" y="32"/>
                    <a:pt x="20" y="31"/>
                    <a:pt x="25" y="31"/>
                  </a:cubicBezTo>
                  <a:cubicBezTo>
                    <a:pt x="30" y="31"/>
                    <a:pt x="33" y="32"/>
                    <a:pt x="33" y="32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39"/>
                    <a:pt x="25" y="148"/>
                    <a:pt x="11" y="148"/>
                  </a:cubicBezTo>
                  <a:cubicBezTo>
                    <a:pt x="5" y="148"/>
                    <a:pt x="1" y="147"/>
                    <a:pt x="1" y="147"/>
                  </a:cubicBezTo>
                  <a:cubicBezTo>
                    <a:pt x="1" y="147"/>
                    <a:pt x="0" y="145"/>
                    <a:pt x="0" y="143"/>
                  </a:cubicBezTo>
                  <a:cubicBezTo>
                    <a:pt x="0" y="138"/>
                    <a:pt x="2" y="135"/>
                    <a:pt x="2" y="135"/>
                  </a:cubicBezTo>
                  <a:cubicBezTo>
                    <a:pt x="2" y="135"/>
                    <a:pt x="4" y="136"/>
                    <a:pt x="7" y="136"/>
                  </a:cubicBezTo>
                  <a:cubicBezTo>
                    <a:pt x="14" y="136"/>
                    <a:pt x="18" y="132"/>
                    <a:pt x="18" y="124"/>
                  </a:cubicBezTo>
                  <a:lnTo>
                    <a:pt x="18" y="3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4440" y="2169"/>
              <a:ext cx="31" cy="213"/>
            </a:xfrm>
            <a:custGeom>
              <a:avLst/>
              <a:gdLst>
                <a:gd name="T0" fmla="*/ 15 w 16"/>
                <a:gd name="T1" fmla="*/ 109 h 110"/>
                <a:gd name="T2" fmla="*/ 8 w 16"/>
                <a:gd name="T3" fmla="*/ 110 h 110"/>
                <a:gd name="T4" fmla="*/ 0 w 16"/>
                <a:gd name="T5" fmla="*/ 109 h 110"/>
                <a:gd name="T6" fmla="*/ 0 w 16"/>
                <a:gd name="T7" fmla="*/ 32 h 110"/>
                <a:gd name="T8" fmla="*/ 8 w 16"/>
                <a:gd name="T9" fmla="*/ 31 h 110"/>
                <a:gd name="T10" fmla="*/ 15 w 16"/>
                <a:gd name="T11" fmla="*/ 32 h 110"/>
                <a:gd name="T12" fmla="*/ 15 w 16"/>
                <a:gd name="T13" fmla="*/ 109 h 110"/>
                <a:gd name="T14" fmla="*/ 16 w 16"/>
                <a:gd name="T15" fmla="*/ 16 h 110"/>
                <a:gd name="T16" fmla="*/ 8 w 16"/>
                <a:gd name="T17" fmla="*/ 17 h 110"/>
                <a:gd name="T18" fmla="*/ 0 w 16"/>
                <a:gd name="T19" fmla="*/ 16 h 110"/>
                <a:gd name="T20" fmla="*/ 0 w 16"/>
                <a:gd name="T21" fmla="*/ 1 h 110"/>
                <a:gd name="T22" fmla="*/ 8 w 16"/>
                <a:gd name="T23" fmla="*/ 0 h 110"/>
                <a:gd name="T24" fmla="*/ 16 w 16"/>
                <a:gd name="T25" fmla="*/ 1 h 110"/>
                <a:gd name="T26" fmla="*/ 16 w 16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0">
                  <a:moveTo>
                    <a:pt x="15" y="109"/>
                  </a:moveTo>
                  <a:cubicBezTo>
                    <a:pt x="15" y="109"/>
                    <a:pt x="13" y="110"/>
                    <a:pt x="8" y="110"/>
                  </a:cubicBezTo>
                  <a:cubicBezTo>
                    <a:pt x="3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3" y="31"/>
                    <a:pt x="8" y="31"/>
                  </a:cubicBezTo>
                  <a:cubicBezTo>
                    <a:pt x="13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6" y="16"/>
                  </a:moveTo>
                  <a:cubicBezTo>
                    <a:pt x="16" y="16"/>
                    <a:pt x="13" y="17"/>
                    <a:pt x="8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4576" y="2169"/>
              <a:ext cx="164" cy="217"/>
            </a:xfrm>
            <a:custGeom>
              <a:avLst/>
              <a:gdLst>
                <a:gd name="T0" fmla="*/ 42 w 85"/>
                <a:gd name="T1" fmla="*/ 13 h 112"/>
                <a:gd name="T2" fmla="*/ 16 w 85"/>
                <a:gd name="T3" fmla="*/ 56 h 112"/>
                <a:gd name="T4" fmla="*/ 42 w 85"/>
                <a:gd name="T5" fmla="*/ 99 h 112"/>
                <a:gd name="T6" fmla="*/ 68 w 85"/>
                <a:gd name="T7" fmla="*/ 56 h 112"/>
                <a:gd name="T8" fmla="*/ 42 w 85"/>
                <a:gd name="T9" fmla="*/ 13 h 112"/>
                <a:gd name="T10" fmla="*/ 42 w 85"/>
                <a:gd name="T11" fmla="*/ 0 h 112"/>
                <a:gd name="T12" fmla="*/ 85 w 85"/>
                <a:gd name="T13" fmla="*/ 56 h 112"/>
                <a:gd name="T14" fmla="*/ 42 w 85"/>
                <a:gd name="T15" fmla="*/ 112 h 112"/>
                <a:gd name="T16" fmla="*/ 0 w 85"/>
                <a:gd name="T17" fmla="*/ 56 h 112"/>
                <a:gd name="T18" fmla="*/ 42 w 85"/>
                <a:gd name="T1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2">
                  <a:moveTo>
                    <a:pt x="42" y="13"/>
                  </a:moveTo>
                  <a:cubicBezTo>
                    <a:pt x="26" y="13"/>
                    <a:pt x="16" y="22"/>
                    <a:pt x="16" y="56"/>
                  </a:cubicBezTo>
                  <a:cubicBezTo>
                    <a:pt x="16" y="89"/>
                    <a:pt x="26" y="99"/>
                    <a:pt x="42" y="99"/>
                  </a:cubicBezTo>
                  <a:cubicBezTo>
                    <a:pt x="58" y="99"/>
                    <a:pt x="68" y="89"/>
                    <a:pt x="68" y="56"/>
                  </a:cubicBezTo>
                  <a:cubicBezTo>
                    <a:pt x="68" y="22"/>
                    <a:pt x="58" y="13"/>
                    <a:pt x="42" y="13"/>
                  </a:cubicBezTo>
                  <a:moveTo>
                    <a:pt x="42" y="0"/>
                  </a:moveTo>
                  <a:cubicBezTo>
                    <a:pt x="68" y="0"/>
                    <a:pt x="85" y="17"/>
                    <a:pt x="85" y="56"/>
                  </a:cubicBezTo>
                  <a:cubicBezTo>
                    <a:pt x="85" y="95"/>
                    <a:pt x="68" y="112"/>
                    <a:pt x="42" y="112"/>
                  </a:cubicBezTo>
                  <a:cubicBezTo>
                    <a:pt x="16" y="112"/>
                    <a:pt x="0" y="95"/>
                    <a:pt x="0" y="56"/>
                  </a:cubicBezTo>
                  <a:cubicBezTo>
                    <a:pt x="0" y="17"/>
                    <a:pt x="16" y="0"/>
                    <a:pt x="4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Freeform 48"/>
            <p:cNvSpPr>
              <a:spLocks/>
            </p:cNvSpPr>
            <p:nvPr/>
          </p:nvSpPr>
          <p:spPr bwMode="auto">
            <a:xfrm>
              <a:off x="4771" y="2225"/>
              <a:ext cx="102" cy="161"/>
            </a:xfrm>
            <a:custGeom>
              <a:avLst/>
              <a:gdLst>
                <a:gd name="T0" fmla="*/ 28 w 53"/>
                <a:gd name="T1" fmla="*/ 0 h 83"/>
                <a:gd name="T2" fmla="*/ 50 w 53"/>
                <a:gd name="T3" fmla="*/ 4 h 83"/>
                <a:gd name="T4" fmla="*/ 46 w 53"/>
                <a:gd name="T5" fmla="*/ 15 h 83"/>
                <a:gd name="T6" fmla="*/ 30 w 53"/>
                <a:gd name="T7" fmla="*/ 13 h 83"/>
                <a:gd name="T8" fmla="*/ 14 w 53"/>
                <a:gd name="T9" fmla="*/ 24 h 83"/>
                <a:gd name="T10" fmla="*/ 33 w 53"/>
                <a:gd name="T11" fmla="*/ 36 h 83"/>
                <a:gd name="T12" fmla="*/ 53 w 53"/>
                <a:gd name="T13" fmla="*/ 59 h 83"/>
                <a:gd name="T14" fmla="*/ 25 w 53"/>
                <a:gd name="T15" fmla="*/ 83 h 83"/>
                <a:gd name="T16" fmla="*/ 0 w 53"/>
                <a:gd name="T17" fmla="*/ 77 h 83"/>
                <a:gd name="T18" fmla="*/ 4 w 53"/>
                <a:gd name="T19" fmla="*/ 66 h 83"/>
                <a:gd name="T20" fmla="*/ 24 w 53"/>
                <a:gd name="T21" fmla="*/ 70 h 83"/>
                <a:gd name="T22" fmla="*/ 39 w 53"/>
                <a:gd name="T23" fmla="*/ 59 h 83"/>
                <a:gd name="T24" fmla="*/ 21 w 53"/>
                <a:gd name="T25" fmla="*/ 46 h 83"/>
                <a:gd name="T26" fmla="*/ 0 w 53"/>
                <a:gd name="T27" fmla="*/ 24 h 83"/>
                <a:gd name="T28" fmla="*/ 28 w 53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83">
                  <a:moveTo>
                    <a:pt x="28" y="0"/>
                  </a:moveTo>
                  <a:cubicBezTo>
                    <a:pt x="43" y="0"/>
                    <a:pt x="50" y="4"/>
                    <a:pt x="50" y="4"/>
                  </a:cubicBezTo>
                  <a:cubicBezTo>
                    <a:pt x="50" y="8"/>
                    <a:pt x="48" y="13"/>
                    <a:pt x="46" y="15"/>
                  </a:cubicBezTo>
                  <a:cubicBezTo>
                    <a:pt x="46" y="15"/>
                    <a:pt x="38" y="13"/>
                    <a:pt x="30" y="13"/>
                  </a:cubicBezTo>
                  <a:cubicBezTo>
                    <a:pt x="20" y="13"/>
                    <a:pt x="14" y="16"/>
                    <a:pt x="14" y="24"/>
                  </a:cubicBezTo>
                  <a:cubicBezTo>
                    <a:pt x="14" y="31"/>
                    <a:pt x="24" y="33"/>
                    <a:pt x="33" y="36"/>
                  </a:cubicBezTo>
                  <a:cubicBezTo>
                    <a:pt x="43" y="39"/>
                    <a:pt x="53" y="44"/>
                    <a:pt x="53" y="59"/>
                  </a:cubicBezTo>
                  <a:cubicBezTo>
                    <a:pt x="53" y="74"/>
                    <a:pt x="44" y="83"/>
                    <a:pt x="25" y="83"/>
                  </a:cubicBezTo>
                  <a:cubicBezTo>
                    <a:pt x="9" y="83"/>
                    <a:pt x="0" y="77"/>
                    <a:pt x="0" y="77"/>
                  </a:cubicBezTo>
                  <a:cubicBezTo>
                    <a:pt x="0" y="73"/>
                    <a:pt x="1" y="69"/>
                    <a:pt x="4" y="66"/>
                  </a:cubicBezTo>
                  <a:cubicBezTo>
                    <a:pt x="4" y="66"/>
                    <a:pt x="14" y="70"/>
                    <a:pt x="24" y="70"/>
                  </a:cubicBezTo>
                  <a:cubicBezTo>
                    <a:pt x="33" y="70"/>
                    <a:pt x="39" y="66"/>
                    <a:pt x="39" y="59"/>
                  </a:cubicBezTo>
                  <a:cubicBezTo>
                    <a:pt x="39" y="51"/>
                    <a:pt x="30" y="49"/>
                    <a:pt x="21" y="46"/>
                  </a:cubicBezTo>
                  <a:cubicBezTo>
                    <a:pt x="11" y="43"/>
                    <a:pt x="0" y="39"/>
                    <a:pt x="0" y="24"/>
                  </a:cubicBezTo>
                  <a:cubicBezTo>
                    <a:pt x="0" y="10"/>
                    <a:pt x="9" y="0"/>
                    <a:pt x="28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900" y="2153"/>
              <a:ext cx="129" cy="233"/>
            </a:xfrm>
            <a:custGeom>
              <a:avLst/>
              <a:gdLst>
                <a:gd name="T0" fmla="*/ 35 w 67"/>
                <a:gd name="T1" fmla="*/ 1 h 120"/>
                <a:gd name="T2" fmla="*/ 48 w 67"/>
                <a:gd name="T3" fmla="*/ 7 h 120"/>
                <a:gd name="T4" fmla="*/ 29 w 67"/>
                <a:gd name="T5" fmla="*/ 27 h 120"/>
                <a:gd name="T6" fmla="*/ 20 w 67"/>
                <a:gd name="T7" fmla="*/ 22 h 120"/>
                <a:gd name="T8" fmla="*/ 35 w 67"/>
                <a:gd name="T9" fmla="*/ 1 h 120"/>
                <a:gd name="T10" fmla="*/ 34 w 67"/>
                <a:gd name="T11" fmla="*/ 49 h 120"/>
                <a:gd name="T12" fmla="*/ 16 w 67"/>
                <a:gd name="T13" fmla="*/ 78 h 120"/>
                <a:gd name="T14" fmla="*/ 34 w 67"/>
                <a:gd name="T15" fmla="*/ 108 h 120"/>
                <a:gd name="T16" fmla="*/ 52 w 67"/>
                <a:gd name="T17" fmla="*/ 78 h 120"/>
                <a:gd name="T18" fmla="*/ 34 w 67"/>
                <a:gd name="T19" fmla="*/ 49 h 120"/>
                <a:gd name="T20" fmla="*/ 34 w 67"/>
                <a:gd name="T21" fmla="*/ 37 h 120"/>
                <a:gd name="T22" fmla="*/ 67 w 67"/>
                <a:gd name="T23" fmla="*/ 78 h 120"/>
                <a:gd name="T24" fmla="*/ 34 w 67"/>
                <a:gd name="T25" fmla="*/ 120 h 120"/>
                <a:gd name="T26" fmla="*/ 0 w 67"/>
                <a:gd name="T27" fmla="*/ 78 h 120"/>
                <a:gd name="T28" fmla="*/ 34 w 67"/>
                <a:gd name="T29" fmla="*/ 3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120">
                  <a:moveTo>
                    <a:pt x="35" y="1"/>
                  </a:moveTo>
                  <a:cubicBezTo>
                    <a:pt x="39" y="0"/>
                    <a:pt x="46" y="3"/>
                    <a:pt x="48" y="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5" y="26"/>
                    <a:pt x="22" y="25"/>
                    <a:pt x="20" y="22"/>
                  </a:cubicBezTo>
                  <a:lnTo>
                    <a:pt x="35" y="1"/>
                  </a:lnTo>
                  <a:close/>
                  <a:moveTo>
                    <a:pt x="34" y="49"/>
                  </a:moveTo>
                  <a:cubicBezTo>
                    <a:pt x="23" y="49"/>
                    <a:pt x="16" y="55"/>
                    <a:pt x="16" y="78"/>
                  </a:cubicBezTo>
                  <a:cubicBezTo>
                    <a:pt x="16" y="102"/>
                    <a:pt x="23" y="108"/>
                    <a:pt x="34" y="108"/>
                  </a:cubicBezTo>
                  <a:cubicBezTo>
                    <a:pt x="45" y="108"/>
                    <a:pt x="52" y="102"/>
                    <a:pt x="52" y="78"/>
                  </a:cubicBezTo>
                  <a:cubicBezTo>
                    <a:pt x="52" y="55"/>
                    <a:pt x="45" y="49"/>
                    <a:pt x="34" y="49"/>
                  </a:cubicBezTo>
                  <a:moveTo>
                    <a:pt x="34" y="37"/>
                  </a:moveTo>
                  <a:cubicBezTo>
                    <a:pt x="55" y="37"/>
                    <a:pt x="67" y="49"/>
                    <a:pt x="67" y="78"/>
                  </a:cubicBezTo>
                  <a:cubicBezTo>
                    <a:pt x="67" y="108"/>
                    <a:pt x="54" y="120"/>
                    <a:pt x="34" y="120"/>
                  </a:cubicBezTo>
                  <a:cubicBezTo>
                    <a:pt x="13" y="120"/>
                    <a:pt x="0" y="108"/>
                    <a:pt x="0" y="78"/>
                  </a:cubicBezTo>
                  <a:cubicBezTo>
                    <a:pt x="0" y="49"/>
                    <a:pt x="13" y="37"/>
                    <a:pt x="34" y="37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5066" y="2163"/>
              <a:ext cx="125" cy="223"/>
            </a:xfrm>
            <a:custGeom>
              <a:avLst/>
              <a:gdLst>
                <a:gd name="T0" fmla="*/ 31 w 65"/>
                <a:gd name="T1" fmla="*/ 45 h 115"/>
                <a:gd name="T2" fmla="*/ 15 w 65"/>
                <a:gd name="T3" fmla="*/ 64 h 115"/>
                <a:gd name="T4" fmla="*/ 15 w 65"/>
                <a:gd name="T5" fmla="*/ 83 h 115"/>
                <a:gd name="T6" fmla="*/ 31 w 65"/>
                <a:gd name="T7" fmla="*/ 102 h 115"/>
                <a:gd name="T8" fmla="*/ 49 w 65"/>
                <a:gd name="T9" fmla="*/ 73 h 115"/>
                <a:gd name="T10" fmla="*/ 31 w 65"/>
                <a:gd name="T11" fmla="*/ 45 h 115"/>
                <a:gd name="T12" fmla="*/ 15 w 65"/>
                <a:gd name="T13" fmla="*/ 42 h 115"/>
                <a:gd name="T14" fmla="*/ 37 w 65"/>
                <a:gd name="T15" fmla="*/ 32 h 115"/>
                <a:gd name="T16" fmla="*/ 65 w 65"/>
                <a:gd name="T17" fmla="*/ 73 h 115"/>
                <a:gd name="T18" fmla="*/ 37 w 65"/>
                <a:gd name="T19" fmla="*/ 115 h 115"/>
                <a:gd name="T20" fmla="*/ 15 w 65"/>
                <a:gd name="T21" fmla="*/ 105 h 115"/>
                <a:gd name="T22" fmla="*/ 15 w 65"/>
                <a:gd name="T23" fmla="*/ 112 h 115"/>
                <a:gd name="T24" fmla="*/ 7 w 65"/>
                <a:gd name="T25" fmla="*/ 113 h 115"/>
                <a:gd name="T26" fmla="*/ 0 w 65"/>
                <a:gd name="T27" fmla="*/ 112 h 115"/>
                <a:gd name="T28" fmla="*/ 0 w 65"/>
                <a:gd name="T29" fmla="*/ 1 h 115"/>
                <a:gd name="T30" fmla="*/ 7 w 65"/>
                <a:gd name="T31" fmla="*/ 0 h 115"/>
                <a:gd name="T32" fmla="*/ 15 w 65"/>
                <a:gd name="T33" fmla="*/ 1 h 115"/>
                <a:gd name="T34" fmla="*/ 15 w 65"/>
                <a:gd name="T3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5">
                  <a:moveTo>
                    <a:pt x="31" y="45"/>
                  </a:moveTo>
                  <a:cubicBezTo>
                    <a:pt x="21" y="45"/>
                    <a:pt x="15" y="53"/>
                    <a:pt x="15" y="64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93"/>
                    <a:pt x="21" y="102"/>
                    <a:pt x="31" y="102"/>
                  </a:cubicBezTo>
                  <a:cubicBezTo>
                    <a:pt x="43" y="102"/>
                    <a:pt x="49" y="96"/>
                    <a:pt x="49" y="73"/>
                  </a:cubicBezTo>
                  <a:cubicBezTo>
                    <a:pt x="49" y="51"/>
                    <a:pt x="43" y="45"/>
                    <a:pt x="31" y="45"/>
                  </a:cubicBezTo>
                  <a:moveTo>
                    <a:pt x="15" y="42"/>
                  </a:moveTo>
                  <a:cubicBezTo>
                    <a:pt x="19" y="36"/>
                    <a:pt x="26" y="32"/>
                    <a:pt x="37" y="32"/>
                  </a:cubicBezTo>
                  <a:cubicBezTo>
                    <a:pt x="54" y="32"/>
                    <a:pt x="65" y="43"/>
                    <a:pt x="65" y="73"/>
                  </a:cubicBezTo>
                  <a:cubicBezTo>
                    <a:pt x="65" y="104"/>
                    <a:pt x="54" y="115"/>
                    <a:pt x="37" y="115"/>
                  </a:cubicBezTo>
                  <a:cubicBezTo>
                    <a:pt x="26" y="115"/>
                    <a:pt x="19" y="111"/>
                    <a:pt x="15" y="105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2" y="113"/>
                    <a:pt x="7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2" y="0"/>
                    <a:pt x="15" y="1"/>
                    <a:pt x="15" y="1"/>
                  </a:cubicBezTo>
                  <a:lnTo>
                    <a:pt x="15" y="4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51"/>
            <p:cNvSpPr>
              <a:spLocks/>
            </p:cNvSpPr>
            <p:nvPr/>
          </p:nvSpPr>
          <p:spPr bwMode="auto">
            <a:xfrm>
              <a:off x="2958" y="2523"/>
              <a:ext cx="152" cy="209"/>
            </a:xfrm>
            <a:custGeom>
              <a:avLst/>
              <a:gdLst>
                <a:gd name="T0" fmla="*/ 23 w 79"/>
                <a:gd name="T1" fmla="*/ 39 h 108"/>
                <a:gd name="T2" fmla="*/ 14 w 79"/>
                <a:gd name="T3" fmla="*/ 19 h 108"/>
                <a:gd name="T4" fmla="*/ 13 w 79"/>
                <a:gd name="T5" fmla="*/ 19 h 108"/>
                <a:gd name="T6" fmla="*/ 15 w 79"/>
                <a:gd name="T7" fmla="*/ 44 h 108"/>
                <a:gd name="T8" fmla="*/ 15 w 79"/>
                <a:gd name="T9" fmla="*/ 107 h 108"/>
                <a:gd name="T10" fmla="*/ 7 w 79"/>
                <a:gd name="T11" fmla="*/ 108 h 108"/>
                <a:gd name="T12" fmla="*/ 0 w 79"/>
                <a:gd name="T13" fmla="*/ 107 h 108"/>
                <a:gd name="T14" fmla="*/ 0 w 79"/>
                <a:gd name="T15" fmla="*/ 1 h 108"/>
                <a:gd name="T16" fmla="*/ 10 w 79"/>
                <a:gd name="T17" fmla="*/ 0 h 108"/>
                <a:gd name="T18" fmla="*/ 19 w 79"/>
                <a:gd name="T19" fmla="*/ 1 h 108"/>
                <a:gd name="T20" fmla="*/ 56 w 79"/>
                <a:gd name="T21" fmla="*/ 69 h 108"/>
                <a:gd name="T22" fmla="*/ 66 w 79"/>
                <a:gd name="T23" fmla="*/ 89 h 108"/>
                <a:gd name="T24" fmla="*/ 66 w 79"/>
                <a:gd name="T25" fmla="*/ 89 h 108"/>
                <a:gd name="T26" fmla="*/ 65 w 79"/>
                <a:gd name="T27" fmla="*/ 64 h 108"/>
                <a:gd name="T28" fmla="*/ 65 w 79"/>
                <a:gd name="T29" fmla="*/ 1 h 108"/>
                <a:gd name="T30" fmla="*/ 72 w 79"/>
                <a:gd name="T31" fmla="*/ 0 h 108"/>
                <a:gd name="T32" fmla="*/ 79 w 79"/>
                <a:gd name="T33" fmla="*/ 1 h 108"/>
                <a:gd name="T34" fmla="*/ 79 w 79"/>
                <a:gd name="T35" fmla="*/ 107 h 108"/>
                <a:gd name="T36" fmla="*/ 70 w 79"/>
                <a:gd name="T37" fmla="*/ 108 h 108"/>
                <a:gd name="T38" fmla="*/ 61 w 79"/>
                <a:gd name="T39" fmla="*/ 107 h 108"/>
                <a:gd name="T40" fmla="*/ 23 w 79"/>
                <a:gd name="T41" fmla="*/ 3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108">
                  <a:moveTo>
                    <a:pt x="23" y="39"/>
                  </a:moveTo>
                  <a:cubicBezTo>
                    <a:pt x="17" y="29"/>
                    <a:pt x="14" y="19"/>
                    <a:pt x="14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5" y="29"/>
                    <a:pt x="15" y="4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2" y="108"/>
                    <a:pt x="7" y="108"/>
                  </a:cubicBezTo>
                  <a:cubicBezTo>
                    <a:pt x="2" y="108"/>
                    <a:pt x="0" y="107"/>
                    <a:pt x="0" y="10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10" y="0"/>
                  </a:cubicBezTo>
                  <a:cubicBezTo>
                    <a:pt x="16" y="0"/>
                    <a:pt x="19" y="1"/>
                    <a:pt x="19" y="1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62" y="79"/>
                    <a:pt x="66" y="89"/>
                    <a:pt x="66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89"/>
                    <a:pt x="65" y="78"/>
                    <a:pt x="65" y="64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7" y="0"/>
                    <a:pt x="72" y="0"/>
                  </a:cubicBezTo>
                  <a:cubicBezTo>
                    <a:pt x="77" y="0"/>
                    <a:pt x="79" y="1"/>
                    <a:pt x="79" y="1"/>
                  </a:cubicBezTo>
                  <a:cubicBezTo>
                    <a:pt x="79" y="107"/>
                    <a:pt x="79" y="107"/>
                    <a:pt x="79" y="107"/>
                  </a:cubicBezTo>
                  <a:cubicBezTo>
                    <a:pt x="79" y="107"/>
                    <a:pt x="76" y="108"/>
                    <a:pt x="70" y="108"/>
                  </a:cubicBezTo>
                  <a:cubicBezTo>
                    <a:pt x="64" y="108"/>
                    <a:pt x="61" y="107"/>
                    <a:pt x="61" y="107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3159" y="2519"/>
              <a:ext cx="29" cy="213"/>
            </a:xfrm>
            <a:custGeom>
              <a:avLst/>
              <a:gdLst>
                <a:gd name="T0" fmla="*/ 15 w 15"/>
                <a:gd name="T1" fmla="*/ 109 h 110"/>
                <a:gd name="T2" fmla="*/ 7 w 15"/>
                <a:gd name="T3" fmla="*/ 110 h 110"/>
                <a:gd name="T4" fmla="*/ 0 w 15"/>
                <a:gd name="T5" fmla="*/ 109 h 110"/>
                <a:gd name="T6" fmla="*/ 0 w 15"/>
                <a:gd name="T7" fmla="*/ 32 h 110"/>
                <a:gd name="T8" fmla="*/ 7 w 15"/>
                <a:gd name="T9" fmla="*/ 31 h 110"/>
                <a:gd name="T10" fmla="*/ 15 w 15"/>
                <a:gd name="T11" fmla="*/ 32 h 110"/>
                <a:gd name="T12" fmla="*/ 15 w 15"/>
                <a:gd name="T13" fmla="*/ 109 h 110"/>
                <a:gd name="T14" fmla="*/ 15 w 15"/>
                <a:gd name="T15" fmla="*/ 16 h 110"/>
                <a:gd name="T16" fmla="*/ 7 w 15"/>
                <a:gd name="T17" fmla="*/ 17 h 110"/>
                <a:gd name="T18" fmla="*/ 0 w 15"/>
                <a:gd name="T19" fmla="*/ 16 h 110"/>
                <a:gd name="T20" fmla="*/ 0 w 15"/>
                <a:gd name="T21" fmla="*/ 1 h 110"/>
                <a:gd name="T22" fmla="*/ 7 w 15"/>
                <a:gd name="T23" fmla="*/ 0 h 110"/>
                <a:gd name="T24" fmla="*/ 15 w 15"/>
                <a:gd name="T25" fmla="*/ 1 h 110"/>
                <a:gd name="T26" fmla="*/ 15 w 15"/>
                <a:gd name="T27" fmla="*/ 1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0">
                  <a:moveTo>
                    <a:pt x="15" y="109"/>
                  </a:moveTo>
                  <a:cubicBezTo>
                    <a:pt x="15" y="109"/>
                    <a:pt x="12" y="110"/>
                    <a:pt x="7" y="110"/>
                  </a:cubicBezTo>
                  <a:cubicBezTo>
                    <a:pt x="2" y="110"/>
                    <a:pt x="0" y="109"/>
                    <a:pt x="0" y="10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2" y="31"/>
                    <a:pt x="7" y="31"/>
                  </a:cubicBezTo>
                  <a:cubicBezTo>
                    <a:pt x="12" y="31"/>
                    <a:pt x="15" y="32"/>
                    <a:pt x="15" y="32"/>
                  </a:cubicBezTo>
                  <a:lnTo>
                    <a:pt x="15" y="109"/>
                  </a:lnTo>
                  <a:close/>
                  <a:moveTo>
                    <a:pt x="15" y="16"/>
                  </a:moveTo>
                  <a:cubicBezTo>
                    <a:pt x="15" y="16"/>
                    <a:pt x="13" y="17"/>
                    <a:pt x="7" y="17"/>
                  </a:cubicBezTo>
                  <a:cubicBezTo>
                    <a:pt x="2" y="17"/>
                    <a:pt x="0" y="16"/>
                    <a:pt x="0" y="1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7" y="0"/>
                  </a:cubicBezTo>
                  <a:cubicBezTo>
                    <a:pt x="13" y="0"/>
                    <a:pt x="15" y="1"/>
                    <a:pt x="15" y="1"/>
                  </a:cubicBezTo>
                  <a:lnTo>
                    <a:pt x="15" y="1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53"/>
            <p:cNvSpPr>
              <a:spLocks noEditPoints="1"/>
            </p:cNvSpPr>
            <p:nvPr/>
          </p:nvSpPr>
          <p:spPr bwMode="auto">
            <a:xfrm>
              <a:off x="3224" y="2576"/>
              <a:ext cx="122" cy="160"/>
            </a:xfrm>
            <a:custGeom>
              <a:avLst/>
              <a:gdLst>
                <a:gd name="T0" fmla="*/ 33 w 63"/>
                <a:gd name="T1" fmla="*/ 12 h 83"/>
                <a:gd name="T2" fmla="*/ 15 w 63"/>
                <a:gd name="T3" fmla="*/ 36 h 83"/>
                <a:gd name="T4" fmla="*/ 48 w 63"/>
                <a:gd name="T5" fmla="*/ 36 h 83"/>
                <a:gd name="T6" fmla="*/ 48 w 63"/>
                <a:gd name="T7" fmla="*/ 29 h 83"/>
                <a:gd name="T8" fmla="*/ 33 w 63"/>
                <a:gd name="T9" fmla="*/ 12 h 83"/>
                <a:gd name="T10" fmla="*/ 15 w 63"/>
                <a:gd name="T11" fmla="*/ 46 h 83"/>
                <a:gd name="T12" fmla="*/ 36 w 63"/>
                <a:gd name="T13" fmla="*/ 70 h 83"/>
                <a:gd name="T14" fmla="*/ 54 w 63"/>
                <a:gd name="T15" fmla="*/ 66 h 83"/>
                <a:gd name="T16" fmla="*/ 59 w 63"/>
                <a:gd name="T17" fmla="*/ 76 h 83"/>
                <a:gd name="T18" fmla="*/ 34 w 63"/>
                <a:gd name="T19" fmla="*/ 83 h 83"/>
                <a:gd name="T20" fmla="*/ 0 w 63"/>
                <a:gd name="T21" fmla="*/ 41 h 83"/>
                <a:gd name="T22" fmla="*/ 33 w 63"/>
                <a:gd name="T23" fmla="*/ 0 h 83"/>
                <a:gd name="T24" fmla="*/ 63 w 63"/>
                <a:gd name="T25" fmla="*/ 31 h 83"/>
                <a:gd name="T26" fmla="*/ 62 w 63"/>
                <a:gd name="T27" fmla="*/ 46 h 83"/>
                <a:gd name="T28" fmla="*/ 15 w 63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83">
                  <a:moveTo>
                    <a:pt x="33" y="12"/>
                  </a:moveTo>
                  <a:cubicBezTo>
                    <a:pt x="23" y="12"/>
                    <a:pt x="17" y="19"/>
                    <a:pt x="15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8" y="32"/>
                    <a:pt x="48" y="29"/>
                  </a:cubicBezTo>
                  <a:cubicBezTo>
                    <a:pt x="48" y="20"/>
                    <a:pt x="44" y="12"/>
                    <a:pt x="33" y="12"/>
                  </a:cubicBezTo>
                  <a:moveTo>
                    <a:pt x="15" y="46"/>
                  </a:moveTo>
                  <a:cubicBezTo>
                    <a:pt x="17" y="64"/>
                    <a:pt x="24" y="70"/>
                    <a:pt x="36" y="70"/>
                  </a:cubicBezTo>
                  <a:cubicBezTo>
                    <a:pt x="47" y="70"/>
                    <a:pt x="54" y="66"/>
                    <a:pt x="54" y="66"/>
                  </a:cubicBezTo>
                  <a:cubicBezTo>
                    <a:pt x="57" y="68"/>
                    <a:pt x="59" y="72"/>
                    <a:pt x="59" y="76"/>
                  </a:cubicBezTo>
                  <a:cubicBezTo>
                    <a:pt x="59" y="76"/>
                    <a:pt x="50" y="83"/>
                    <a:pt x="34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3" y="0"/>
                    <a:pt x="33" y="0"/>
                  </a:cubicBezTo>
                  <a:cubicBezTo>
                    <a:pt x="52" y="0"/>
                    <a:pt x="63" y="11"/>
                    <a:pt x="63" y="31"/>
                  </a:cubicBezTo>
                  <a:cubicBezTo>
                    <a:pt x="63" y="40"/>
                    <a:pt x="62" y="46"/>
                    <a:pt x="62" y="46"/>
                  </a:cubicBezTo>
                  <a:lnTo>
                    <a:pt x="15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54"/>
            <p:cNvSpPr>
              <a:spLocks noEditPoints="1"/>
            </p:cNvSpPr>
            <p:nvPr/>
          </p:nvSpPr>
          <p:spPr bwMode="auto">
            <a:xfrm>
              <a:off x="3381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50 w 65"/>
                <a:gd name="T9" fmla="*/ 42 h 116"/>
                <a:gd name="T10" fmla="*/ 31 w 65"/>
                <a:gd name="T11" fmla="*/ 13 h 116"/>
                <a:gd name="T12" fmla="*/ 37 w 65"/>
                <a:gd name="T13" fmla="*/ 0 h 116"/>
                <a:gd name="T14" fmla="*/ 65 w 65"/>
                <a:gd name="T15" fmla="*/ 42 h 116"/>
                <a:gd name="T16" fmla="*/ 37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7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50" y="64"/>
                    <a:pt x="50" y="42"/>
                  </a:cubicBezTo>
                  <a:cubicBezTo>
                    <a:pt x="50" y="19"/>
                    <a:pt x="43" y="13"/>
                    <a:pt x="31" y="13"/>
                  </a:cubicBezTo>
                  <a:moveTo>
                    <a:pt x="37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7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7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55"/>
            <p:cNvSpPr>
              <a:spLocks noEditPoints="1"/>
            </p:cNvSpPr>
            <p:nvPr/>
          </p:nvSpPr>
          <p:spPr bwMode="auto">
            <a:xfrm>
              <a:off x="3535" y="2576"/>
              <a:ext cx="124" cy="160"/>
            </a:xfrm>
            <a:custGeom>
              <a:avLst/>
              <a:gdLst>
                <a:gd name="T0" fmla="*/ 34 w 64"/>
                <a:gd name="T1" fmla="*/ 12 h 83"/>
                <a:gd name="T2" fmla="*/ 16 w 64"/>
                <a:gd name="T3" fmla="*/ 36 h 83"/>
                <a:gd name="T4" fmla="*/ 48 w 64"/>
                <a:gd name="T5" fmla="*/ 36 h 83"/>
                <a:gd name="T6" fmla="*/ 49 w 64"/>
                <a:gd name="T7" fmla="*/ 29 h 83"/>
                <a:gd name="T8" fmla="*/ 34 w 64"/>
                <a:gd name="T9" fmla="*/ 12 h 83"/>
                <a:gd name="T10" fmla="*/ 16 w 64"/>
                <a:gd name="T11" fmla="*/ 46 h 83"/>
                <a:gd name="T12" fmla="*/ 37 w 64"/>
                <a:gd name="T13" fmla="*/ 70 h 83"/>
                <a:gd name="T14" fmla="*/ 55 w 64"/>
                <a:gd name="T15" fmla="*/ 66 h 83"/>
                <a:gd name="T16" fmla="*/ 60 w 64"/>
                <a:gd name="T17" fmla="*/ 76 h 83"/>
                <a:gd name="T18" fmla="*/ 35 w 64"/>
                <a:gd name="T19" fmla="*/ 83 h 83"/>
                <a:gd name="T20" fmla="*/ 0 w 64"/>
                <a:gd name="T21" fmla="*/ 41 h 83"/>
                <a:gd name="T22" fmla="*/ 34 w 64"/>
                <a:gd name="T23" fmla="*/ 0 h 83"/>
                <a:gd name="T24" fmla="*/ 64 w 64"/>
                <a:gd name="T25" fmla="*/ 31 h 83"/>
                <a:gd name="T26" fmla="*/ 62 w 64"/>
                <a:gd name="T27" fmla="*/ 46 h 83"/>
                <a:gd name="T28" fmla="*/ 16 w 64"/>
                <a:gd name="T29" fmla="*/ 4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83">
                  <a:moveTo>
                    <a:pt x="34" y="12"/>
                  </a:moveTo>
                  <a:cubicBezTo>
                    <a:pt x="24" y="12"/>
                    <a:pt x="17" y="19"/>
                    <a:pt x="16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4"/>
                    <a:pt x="49" y="32"/>
                    <a:pt x="49" y="29"/>
                  </a:cubicBezTo>
                  <a:cubicBezTo>
                    <a:pt x="49" y="20"/>
                    <a:pt x="45" y="12"/>
                    <a:pt x="34" y="12"/>
                  </a:cubicBezTo>
                  <a:moveTo>
                    <a:pt x="16" y="46"/>
                  </a:moveTo>
                  <a:cubicBezTo>
                    <a:pt x="17" y="64"/>
                    <a:pt x="24" y="70"/>
                    <a:pt x="37" y="70"/>
                  </a:cubicBezTo>
                  <a:cubicBezTo>
                    <a:pt x="48" y="70"/>
                    <a:pt x="55" y="66"/>
                    <a:pt x="55" y="66"/>
                  </a:cubicBezTo>
                  <a:cubicBezTo>
                    <a:pt x="57" y="68"/>
                    <a:pt x="59" y="72"/>
                    <a:pt x="60" y="76"/>
                  </a:cubicBezTo>
                  <a:cubicBezTo>
                    <a:pt x="60" y="76"/>
                    <a:pt x="51" y="83"/>
                    <a:pt x="35" y="83"/>
                  </a:cubicBezTo>
                  <a:cubicBezTo>
                    <a:pt x="11" y="83"/>
                    <a:pt x="0" y="68"/>
                    <a:pt x="0" y="41"/>
                  </a:cubicBezTo>
                  <a:cubicBezTo>
                    <a:pt x="0" y="13"/>
                    <a:pt x="14" y="0"/>
                    <a:pt x="34" y="0"/>
                  </a:cubicBezTo>
                  <a:cubicBezTo>
                    <a:pt x="53" y="0"/>
                    <a:pt x="64" y="11"/>
                    <a:pt x="64" y="31"/>
                  </a:cubicBezTo>
                  <a:cubicBezTo>
                    <a:pt x="64" y="40"/>
                    <a:pt x="62" y="46"/>
                    <a:pt x="62" y="46"/>
                  </a:cubicBezTo>
                  <a:lnTo>
                    <a:pt x="16" y="46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3678" y="2514"/>
              <a:ext cx="87" cy="218"/>
            </a:xfrm>
            <a:custGeom>
              <a:avLst/>
              <a:gdLst>
                <a:gd name="T0" fmla="*/ 22 w 45"/>
                <a:gd name="T1" fmla="*/ 0 h 113"/>
                <a:gd name="T2" fmla="*/ 30 w 45"/>
                <a:gd name="T3" fmla="*/ 1 h 113"/>
                <a:gd name="T4" fmla="*/ 30 w 45"/>
                <a:gd name="T5" fmla="*/ 43 h 113"/>
                <a:gd name="T6" fmla="*/ 40 w 45"/>
                <a:gd name="T7" fmla="*/ 37 h 113"/>
                <a:gd name="T8" fmla="*/ 43 w 45"/>
                <a:gd name="T9" fmla="*/ 40 h 113"/>
                <a:gd name="T10" fmla="*/ 45 w 45"/>
                <a:gd name="T11" fmla="*/ 45 h 113"/>
                <a:gd name="T12" fmla="*/ 30 w 45"/>
                <a:gd name="T13" fmla="*/ 54 h 113"/>
                <a:gd name="T14" fmla="*/ 30 w 45"/>
                <a:gd name="T15" fmla="*/ 112 h 113"/>
                <a:gd name="T16" fmla="*/ 22 w 45"/>
                <a:gd name="T17" fmla="*/ 113 h 113"/>
                <a:gd name="T18" fmla="*/ 15 w 45"/>
                <a:gd name="T19" fmla="*/ 112 h 113"/>
                <a:gd name="T20" fmla="*/ 15 w 45"/>
                <a:gd name="T21" fmla="*/ 62 h 113"/>
                <a:gd name="T22" fmla="*/ 5 w 45"/>
                <a:gd name="T23" fmla="*/ 68 h 113"/>
                <a:gd name="T24" fmla="*/ 2 w 45"/>
                <a:gd name="T25" fmla="*/ 65 h 113"/>
                <a:gd name="T26" fmla="*/ 0 w 45"/>
                <a:gd name="T27" fmla="*/ 60 h 113"/>
                <a:gd name="T28" fmla="*/ 15 w 45"/>
                <a:gd name="T29" fmla="*/ 52 h 113"/>
                <a:gd name="T30" fmla="*/ 15 w 45"/>
                <a:gd name="T31" fmla="*/ 1 h 113"/>
                <a:gd name="T32" fmla="*/ 22 w 45"/>
                <a:gd name="T3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113">
                  <a:moveTo>
                    <a:pt x="22" y="0"/>
                  </a:moveTo>
                  <a:cubicBezTo>
                    <a:pt x="27" y="0"/>
                    <a:pt x="30" y="1"/>
                    <a:pt x="30" y="1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2" y="38"/>
                    <a:pt x="43" y="40"/>
                  </a:cubicBezTo>
                  <a:cubicBezTo>
                    <a:pt x="45" y="43"/>
                    <a:pt x="45" y="45"/>
                    <a:pt x="45" y="4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27" y="113"/>
                    <a:pt x="22" y="113"/>
                  </a:cubicBezTo>
                  <a:cubicBezTo>
                    <a:pt x="17" y="113"/>
                    <a:pt x="15" y="112"/>
                    <a:pt x="15" y="11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4" y="68"/>
                    <a:pt x="3" y="67"/>
                    <a:pt x="2" y="65"/>
                  </a:cubicBezTo>
                  <a:cubicBezTo>
                    <a:pt x="0" y="62"/>
                    <a:pt x="0" y="60"/>
                    <a:pt x="0" y="60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7" y="0"/>
                    <a:pt x="2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57"/>
            <p:cNvSpPr>
              <a:spLocks/>
            </p:cNvSpPr>
            <p:nvPr/>
          </p:nvSpPr>
          <p:spPr bwMode="auto">
            <a:xfrm>
              <a:off x="3792" y="2576"/>
              <a:ext cx="119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6 w 62"/>
                <a:gd name="T5" fmla="*/ 80 h 81"/>
                <a:gd name="T6" fmla="*/ 46 w 62"/>
                <a:gd name="T7" fmla="*/ 26 h 81"/>
                <a:gd name="T8" fmla="*/ 32 w 62"/>
                <a:gd name="T9" fmla="*/ 13 h 81"/>
                <a:gd name="T10" fmla="*/ 15 w 62"/>
                <a:gd name="T11" fmla="*/ 22 h 81"/>
                <a:gd name="T12" fmla="*/ 15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5 w 62"/>
                <a:gd name="T23" fmla="*/ 3 h 81"/>
                <a:gd name="T24" fmla="*/ 15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6" y="80"/>
                    <a:pt x="46" y="80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17"/>
                    <a:pt x="42" y="13"/>
                    <a:pt x="32" y="13"/>
                  </a:cubicBezTo>
                  <a:cubicBezTo>
                    <a:pt x="26" y="13"/>
                    <a:pt x="19" y="16"/>
                    <a:pt x="15" y="2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58"/>
            <p:cNvSpPr>
              <a:spLocks noEditPoints="1"/>
            </p:cNvSpPr>
            <p:nvPr/>
          </p:nvSpPr>
          <p:spPr bwMode="auto">
            <a:xfrm>
              <a:off x="3946" y="2576"/>
              <a:ext cx="130" cy="160"/>
            </a:xfrm>
            <a:custGeom>
              <a:avLst/>
              <a:gdLst>
                <a:gd name="T0" fmla="*/ 33 w 67"/>
                <a:gd name="T1" fmla="*/ 12 h 83"/>
                <a:gd name="T2" fmla="*/ 15 w 67"/>
                <a:gd name="T3" fmla="*/ 42 h 83"/>
                <a:gd name="T4" fmla="*/ 33 w 67"/>
                <a:gd name="T5" fmla="*/ 71 h 83"/>
                <a:gd name="T6" fmla="*/ 51 w 67"/>
                <a:gd name="T7" fmla="*/ 42 h 83"/>
                <a:gd name="T8" fmla="*/ 33 w 67"/>
                <a:gd name="T9" fmla="*/ 12 h 83"/>
                <a:gd name="T10" fmla="*/ 33 w 67"/>
                <a:gd name="T11" fmla="*/ 0 h 83"/>
                <a:gd name="T12" fmla="*/ 67 w 67"/>
                <a:gd name="T13" fmla="*/ 42 h 83"/>
                <a:gd name="T14" fmla="*/ 33 w 67"/>
                <a:gd name="T15" fmla="*/ 83 h 83"/>
                <a:gd name="T16" fmla="*/ 0 w 67"/>
                <a:gd name="T17" fmla="*/ 42 h 83"/>
                <a:gd name="T18" fmla="*/ 33 w 6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83">
                  <a:moveTo>
                    <a:pt x="33" y="12"/>
                  </a:moveTo>
                  <a:cubicBezTo>
                    <a:pt x="22" y="12"/>
                    <a:pt x="15" y="18"/>
                    <a:pt x="15" y="42"/>
                  </a:cubicBezTo>
                  <a:cubicBezTo>
                    <a:pt x="15" y="65"/>
                    <a:pt x="22" y="71"/>
                    <a:pt x="33" y="71"/>
                  </a:cubicBezTo>
                  <a:cubicBezTo>
                    <a:pt x="44" y="71"/>
                    <a:pt x="51" y="65"/>
                    <a:pt x="51" y="42"/>
                  </a:cubicBezTo>
                  <a:cubicBezTo>
                    <a:pt x="51" y="18"/>
                    <a:pt x="44" y="12"/>
                    <a:pt x="33" y="12"/>
                  </a:cubicBezTo>
                  <a:moveTo>
                    <a:pt x="33" y="0"/>
                  </a:moveTo>
                  <a:cubicBezTo>
                    <a:pt x="54" y="0"/>
                    <a:pt x="67" y="12"/>
                    <a:pt x="67" y="42"/>
                  </a:cubicBezTo>
                  <a:cubicBezTo>
                    <a:pt x="67" y="71"/>
                    <a:pt x="54" y="83"/>
                    <a:pt x="33" y="83"/>
                  </a:cubicBezTo>
                  <a:cubicBezTo>
                    <a:pt x="12" y="83"/>
                    <a:pt x="0" y="71"/>
                    <a:pt x="0" y="42"/>
                  </a:cubicBezTo>
                  <a:cubicBezTo>
                    <a:pt x="0" y="12"/>
                    <a:pt x="12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59"/>
            <p:cNvSpPr>
              <a:spLocks/>
            </p:cNvSpPr>
            <p:nvPr/>
          </p:nvSpPr>
          <p:spPr bwMode="auto">
            <a:xfrm>
              <a:off x="4103" y="2576"/>
              <a:ext cx="104" cy="160"/>
            </a:xfrm>
            <a:custGeom>
              <a:avLst/>
              <a:gdLst>
                <a:gd name="T0" fmla="*/ 29 w 54"/>
                <a:gd name="T1" fmla="*/ 0 h 83"/>
                <a:gd name="T2" fmla="*/ 50 w 54"/>
                <a:gd name="T3" fmla="*/ 4 h 83"/>
                <a:gd name="T4" fmla="*/ 46 w 54"/>
                <a:gd name="T5" fmla="*/ 15 h 83"/>
                <a:gd name="T6" fmla="*/ 31 w 54"/>
                <a:gd name="T7" fmla="*/ 13 h 83"/>
                <a:gd name="T8" fmla="*/ 15 w 54"/>
                <a:gd name="T9" fmla="*/ 24 h 83"/>
                <a:gd name="T10" fmla="*/ 34 w 54"/>
                <a:gd name="T11" fmla="*/ 36 h 83"/>
                <a:gd name="T12" fmla="*/ 54 w 54"/>
                <a:gd name="T13" fmla="*/ 59 h 83"/>
                <a:gd name="T14" fmla="*/ 26 w 54"/>
                <a:gd name="T15" fmla="*/ 83 h 83"/>
                <a:gd name="T16" fmla="*/ 0 w 54"/>
                <a:gd name="T17" fmla="*/ 77 h 83"/>
                <a:gd name="T18" fmla="*/ 5 w 54"/>
                <a:gd name="T19" fmla="*/ 66 h 83"/>
                <a:gd name="T20" fmla="*/ 25 w 54"/>
                <a:gd name="T21" fmla="*/ 70 h 83"/>
                <a:gd name="T22" fmla="*/ 39 w 54"/>
                <a:gd name="T23" fmla="*/ 59 h 83"/>
                <a:gd name="T24" fmla="*/ 22 w 54"/>
                <a:gd name="T25" fmla="*/ 46 h 83"/>
                <a:gd name="T26" fmla="*/ 1 w 54"/>
                <a:gd name="T27" fmla="*/ 24 h 83"/>
                <a:gd name="T28" fmla="*/ 29 w 54"/>
                <a:gd name="T2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29" y="0"/>
                  </a:moveTo>
                  <a:cubicBezTo>
                    <a:pt x="44" y="0"/>
                    <a:pt x="50" y="4"/>
                    <a:pt x="50" y="4"/>
                  </a:cubicBezTo>
                  <a:cubicBezTo>
                    <a:pt x="50" y="8"/>
                    <a:pt x="49" y="13"/>
                    <a:pt x="46" y="15"/>
                  </a:cubicBezTo>
                  <a:cubicBezTo>
                    <a:pt x="46" y="15"/>
                    <a:pt x="39" y="13"/>
                    <a:pt x="31" y="13"/>
                  </a:cubicBezTo>
                  <a:cubicBezTo>
                    <a:pt x="20" y="13"/>
                    <a:pt x="15" y="17"/>
                    <a:pt x="15" y="24"/>
                  </a:cubicBezTo>
                  <a:cubicBezTo>
                    <a:pt x="15" y="31"/>
                    <a:pt x="25" y="33"/>
                    <a:pt x="34" y="36"/>
                  </a:cubicBezTo>
                  <a:cubicBezTo>
                    <a:pt x="44" y="39"/>
                    <a:pt x="54" y="44"/>
                    <a:pt x="54" y="59"/>
                  </a:cubicBezTo>
                  <a:cubicBezTo>
                    <a:pt x="54" y="74"/>
                    <a:pt x="45" y="83"/>
                    <a:pt x="26" y="83"/>
                  </a:cubicBezTo>
                  <a:cubicBezTo>
                    <a:pt x="10" y="83"/>
                    <a:pt x="0" y="77"/>
                    <a:pt x="0" y="77"/>
                  </a:cubicBezTo>
                  <a:cubicBezTo>
                    <a:pt x="0" y="73"/>
                    <a:pt x="2" y="69"/>
                    <a:pt x="5" y="66"/>
                  </a:cubicBezTo>
                  <a:cubicBezTo>
                    <a:pt x="5" y="66"/>
                    <a:pt x="14" y="70"/>
                    <a:pt x="25" y="70"/>
                  </a:cubicBezTo>
                  <a:cubicBezTo>
                    <a:pt x="34" y="70"/>
                    <a:pt x="39" y="67"/>
                    <a:pt x="39" y="59"/>
                  </a:cubicBezTo>
                  <a:cubicBezTo>
                    <a:pt x="39" y="51"/>
                    <a:pt x="31" y="49"/>
                    <a:pt x="22" y="46"/>
                  </a:cubicBezTo>
                  <a:cubicBezTo>
                    <a:pt x="12" y="43"/>
                    <a:pt x="1" y="39"/>
                    <a:pt x="1" y="24"/>
                  </a:cubicBezTo>
                  <a:cubicBezTo>
                    <a:pt x="1" y="10"/>
                    <a:pt x="10" y="0"/>
                    <a:pt x="29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60"/>
            <p:cNvSpPr>
              <a:spLocks noEditPoints="1"/>
            </p:cNvSpPr>
            <p:nvPr/>
          </p:nvSpPr>
          <p:spPr bwMode="auto">
            <a:xfrm>
              <a:off x="4242" y="2576"/>
              <a:ext cx="125" cy="224"/>
            </a:xfrm>
            <a:custGeom>
              <a:avLst/>
              <a:gdLst>
                <a:gd name="T0" fmla="*/ 31 w 65"/>
                <a:gd name="T1" fmla="*/ 13 h 116"/>
                <a:gd name="T2" fmla="*/ 15 w 65"/>
                <a:gd name="T3" fmla="*/ 32 h 116"/>
                <a:gd name="T4" fmla="*/ 15 w 65"/>
                <a:gd name="T5" fmla="*/ 51 h 116"/>
                <a:gd name="T6" fmla="*/ 31 w 65"/>
                <a:gd name="T7" fmla="*/ 70 h 116"/>
                <a:gd name="T8" fmla="*/ 49 w 65"/>
                <a:gd name="T9" fmla="*/ 42 h 116"/>
                <a:gd name="T10" fmla="*/ 31 w 65"/>
                <a:gd name="T11" fmla="*/ 13 h 116"/>
                <a:gd name="T12" fmla="*/ 36 w 65"/>
                <a:gd name="T13" fmla="*/ 0 h 116"/>
                <a:gd name="T14" fmla="*/ 65 w 65"/>
                <a:gd name="T15" fmla="*/ 42 h 116"/>
                <a:gd name="T16" fmla="*/ 36 w 65"/>
                <a:gd name="T17" fmla="*/ 83 h 116"/>
                <a:gd name="T18" fmla="*/ 15 w 65"/>
                <a:gd name="T19" fmla="*/ 73 h 116"/>
                <a:gd name="T20" fmla="*/ 15 w 65"/>
                <a:gd name="T21" fmla="*/ 115 h 116"/>
                <a:gd name="T22" fmla="*/ 7 w 65"/>
                <a:gd name="T23" fmla="*/ 116 h 116"/>
                <a:gd name="T24" fmla="*/ 0 w 65"/>
                <a:gd name="T25" fmla="*/ 115 h 116"/>
                <a:gd name="T26" fmla="*/ 0 w 65"/>
                <a:gd name="T27" fmla="*/ 3 h 116"/>
                <a:gd name="T28" fmla="*/ 7 w 65"/>
                <a:gd name="T29" fmla="*/ 2 h 116"/>
                <a:gd name="T30" fmla="*/ 15 w 65"/>
                <a:gd name="T31" fmla="*/ 3 h 116"/>
                <a:gd name="T32" fmla="*/ 15 w 65"/>
                <a:gd name="T33" fmla="*/ 10 h 116"/>
                <a:gd name="T34" fmla="*/ 36 w 65"/>
                <a:gd name="T3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116">
                  <a:moveTo>
                    <a:pt x="31" y="13"/>
                  </a:moveTo>
                  <a:cubicBezTo>
                    <a:pt x="21" y="13"/>
                    <a:pt x="15" y="22"/>
                    <a:pt x="15" y="3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62"/>
                    <a:pt x="21" y="70"/>
                    <a:pt x="31" y="70"/>
                  </a:cubicBezTo>
                  <a:cubicBezTo>
                    <a:pt x="43" y="70"/>
                    <a:pt x="49" y="64"/>
                    <a:pt x="49" y="42"/>
                  </a:cubicBezTo>
                  <a:cubicBezTo>
                    <a:pt x="49" y="19"/>
                    <a:pt x="43" y="13"/>
                    <a:pt x="31" y="13"/>
                  </a:cubicBezTo>
                  <a:moveTo>
                    <a:pt x="36" y="0"/>
                  </a:moveTo>
                  <a:cubicBezTo>
                    <a:pt x="54" y="0"/>
                    <a:pt x="65" y="11"/>
                    <a:pt x="65" y="42"/>
                  </a:cubicBezTo>
                  <a:cubicBezTo>
                    <a:pt x="65" y="72"/>
                    <a:pt x="54" y="83"/>
                    <a:pt x="36" y="83"/>
                  </a:cubicBezTo>
                  <a:cubicBezTo>
                    <a:pt x="26" y="83"/>
                    <a:pt x="19" y="79"/>
                    <a:pt x="15" y="73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2" y="116"/>
                    <a:pt x="7" y="116"/>
                  </a:cubicBezTo>
                  <a:cubicBezTo>
                    <a:pt x="2" y="116"/>
                    <a:pt x="0" y="115"/>
                    <a:pt x="0" y="1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7" y="2"/>
                  </a:cubicBezTo>
                  <a:cubicBezTo>
                    <a:pt x="12" y="2"/>
                    <a:pt x="15" y="3"/>
                    <a:pt x="15" y="3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9" y="4"/>
                    <a:pt x="26" y="0"/>
                    <a:pt x="36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4404" y="2577"/>
              <a:ext cx="89" cy="155"/>
            </a:xfrm>
            <a:custGeom>
              <a:avLst/>
              <a:gdLst>
                <a:gd name="T0" fmla="*/ 33 w 46"/>
                <a:gd name="T1" fmla="*/ 0 h 80"/>
                <a:gd name="T2" fmla="*/ 46 w 46"/>
                <a:gd name="T3" fmla="*/ 3 h 80"/>
                <a:gd name="T4" fmla="*/ 40 w 46"/>
                <a:gd name="T5" fmla="*/ 16 h 80"/>
                <a:gd name="T6" fmla="*/ 30 w 46"/>
                <a:gd name="T7" fmla="*/ 13 h 80"/>
                <a:gd name="T8" fmla="*/ 15 w 46"/>
                <a:gd name="T9" fmla="*/ 24 h 80"/>
                <a:gd name="T10" fmla="*/ 15 w 46"/>
                <a:gd name="T11" fmla="*/ 79 h 80"/>
                <a:gd name="T12" fmla="*/ 7 w 46"/>
                <a:gd name="T13" fmla="*/ 80 h 80"/>
                <a:gd name="T14" fmla="*/ 0 w 46"/>
                <a:gd name="T15" fmla="*/ 79 h 80"/>
                <a:gd name="T16" fmla="*/ 0 w 46"/>
                <a:gd name="T17" fmla="*/ 2 h 80"/>
                <a:gd name="T18" fmla="*/ 7 w 46"/>
                <a:gd name="T19" fmla="*/ 1 h 80"/>
                <a:gd name="T20" fmla="*/ 15 w 46"/>
                <a:gd name="T21" fmla="*/ 2 h 80"/>
                <a:gd name="T22" fmla="*/ 15 w 46"/>
                <a:gd name="T23" fmla="*/ 12 h 80"/>
                <a:gd name="T24" fmla="*/ 33 w 46"/>
                <a:gd name="T2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0">
                  <a:moveTo>
                    <a:pt x="33" y="0"/>
                  </a:moveTo>
                  <a:cubicBezTo>
                    <a:pt x="39" y="0"/>
                    <a:pt x="43" y="1"/>
                    <a:pt x="46" y="3"/>
                  </a:cubicBezTo>
                  <a:cubicBezTo>
                    <a:pt x="46" y="9"/>
                    <a:pt x="44" y="13"/>
                    <a:pt x="40" y="16"/>
                  </a:cubicBezTo>
                  <a:cubicBezTo>
                    <a:pt x="37" y="14"/>
                    <a:pt x="34" y="13"/>
                    <a:pt x="30" y="13"/>
                  </a:cubicBezTo>
                  <a:cubicBezTo>
                    <a:pt x="24" y="13"/>
                    <a:pt x="19" y="17"/>
                    <a:pt x="15" y="24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5" y="79"/>
                    <a:pt x="12" y="80"/>
                    <a:pt x="7" y="80"/>
                  </a:cubicBezTo>
                  <a:cubicBezTo>
                    <a:pt x="2" y="80"/>
                    <a:pt x="0" y="79"/>
                    <a:pt x="0" y="7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7" y="1"/>
                  </a:cubicBezTo>
                  <a:cubicBezTo>
                    <a:pt x="12" y="1"/>
                    <a:pt x="15" y="2"/>
                    <a:pt x="15" y="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3"/>
                    <a:pt x="27" y="0"/>
                    <a:pt x="33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Freeform 62"/>
            <p:cNvSpPr>
              <a:spLocks noEditPoints="1"/>
            </p:cNvSpPr>
            <p:nvPr/>
          </p:nvSpPr>
          <p:spPr bwMode="auto">
            <a:xfrm>
              <a:off x="4506" y="2576"/>
              <a:ext cx="118" cy="160"/>
            </a:xfrm>
            <a:custGeom>
              <a:avLst/>
              <a:gdLst>
                <a:gd name="T0" fmla="*/ 31 w 61"/>
                <a:gd name="T1" fmla="*/ 44 h 83"/>
                <a:gd name="T2" fmla="*/ 16 w 61"/>
                <a:gd name="T3" fmla="*/ 58 h 83"/>
                <a:gd name="T4" fmla="*/ 29 w 61"/>
                <a:gd name="T5" fmla="*/ 71 h 83"/>
                <a:gd name="T6" fmla="*/ 46 w 61"/>
                <a:gd name="T7" fmla="*/ 50 h 83"/>
                <a:gd name="T8" fmla="*/ 46 w 61"/>
                <a:gd name="T9" fmla="*/ 45 h 83"/>
                <a:gd name="T10" fmla="*/ 31 w 61"/>
                <a:gd name="T11" fmla="*/ 44 h 83"/>
                <a:gd name="T12" fmla="*/ 32 w 61"/>
                <a:gd name="T13" fmla="*/ 0 h 83"/>
                <a:gd name="T14" fmla="*/ 61 w 61"/>
                <a:gd name="T15" fmla="*/ 30 h 83"/>
                <a:gd name="T16" fmla="*/ 61 w 61"/>
                <a:gd name="T17" fmla="*/ 80 h 83"/>
                <a:gd name="T18" fmla="*/ 55 w 61"/>
                <a:gd name="T19" fmla="*/ 81 h 83"/>
                <a:gd name="T20" fmla="*/ 49 w 61"/>
                <a:gd name="T21" fmla="*/ 80 h 83"/>
                <a:gd name="T22" fmla="*/ 47 w 61"/>
                <a:gd name="T23" fmla="*/ 71 h 83"/>
                <a:gd name="T24" fmla="*/ 23 w 61"/>
                <a:gd name="T25" fmla="*/ 83 h 83"/>
                <a:gd name="T26" fmla="*/ 0 w 61"/>
                <a:gd name="T27" fmla="*/ 58 h 83"/>
                <a:gd name="T28" fmla="*/ 29 w 61"/>
                <a:gd name="T29" fmla="*/ 34 h 83"/>
                <a:gd name="T30" fmla="*/ 46 w 61"/>
                <a:gd name="T31" fmla="*/ 35 h 83"/>
                <a:gd name="T32" fmla="*/ 46 w 61"/>
                <a:gd name="T33" fmla="*/ 29 h 83"/>
                <a:gd name="T34" fmla="*/ 31 w 61"/>
                <a:gd name="T35" fmla="*/ 13 h 83"/>
                <a:gd name="T36" fmla="*/ 10 w 61"/>
                <a:gd name="T37" fmla="*/ 17 h 83"/>
                <a:gd name="T38" fmla="*/ 7 w 61"/>
                <a:gd name="T39" fmla="*/ 12 h 83"/>
                <a:gd name="T40" fmla="*/ 6 w 61"/>
                <a:gd name="T41" fmla="*/ 6 h 83"/>
                <a:gd name="T42" fmla="*/ 32 w 61"/>
                <a:gd name="T4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83">
                  <a:moveTo>
                    <a:pt x="31" y="44"/>
                  </a:moveTo>
                  <a:cubicBezTo>
                    <a:pt x="21" y="44"/>
                    <a:pt x="16" y="48"/>
                    <a:pt x="16" y="58"/>
                  </a:cubicBezTo>
                  <a:cubicBezTo>
                    <a:pt x="16" y="67"/>
                    <a:pt x="21" y="71"/>
                    <a:pt x="29" y="71"/>
                  </a:cubicBezTo>
                  <a:cubicBezTo>
                    <a:pt x="41" y="71"/>
                    <a:pt x="46" y="61"/>
                    <a:pt x="46" y="5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3" y="45"/>
                    <a:pt x="37" y="44"/>
                    <a:pt x="31" y="44"/>
                  </a:cubicBezTo>
                  <a:moveTo>
                    <a:pt x="32" y="0"/>
                  </a:moveTo>
                  <a:cubicBezTo>
                    <a:pt x="54" y="0"/>
                    <a:pt x="61" y="10"/>
                    <a:pt x="61" y="3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1" y="80"/>
                    <a:pt x="60" y="81"/>
                    <a:pt x="55" y="81"/>
                  </a:cubicBezTo>
                  <a:cubicBezTo>
                    <a:pt x="52" y="81"/>
                    <a:pt x="49" y="80"/>
                    <a:pt x="49" y="80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3" y="79"/>
                    <a:pt x="35" y="83"/>
                    <a:pt x="23" y="83"/>
                  </a:cubicBezTo>
                  <a:cubicBezTo>
                    <a:pt x="9" y="83"/>
                    <a:pt x="0" y="75"/>
                    <a:pt x="0" y="58"/>
                  </a:cubicBezTo>
                  <a:cubicBezTo>
                    <a:pt x="0" y="41"/>
                    <a:pt x="10" y="34"/>
                    <a:pt x="29" y="34"/>
                  </a:cubicBezTo>
                  <a:cubicBezTo>
                    <a:pt x="36" y="34"/>
                    <a:pt x="42" y="34"/>
                    <a:pt x="46" y="3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2" y="13"/>
                    <a:pt x="31" y="13"/>
                  </a:cubicBezTo>
                  <a:cubicBezTo>
                    <a:pt x="20" y="13"/>
                    <a:pt x="10" y="17"/>
                    <a:pt x="10" y="17"/>
                  </a:cubicBezTo>
                  <a:cubicBezTo>
                    <a:pt x="10" y="17"/>
                    <a:pt x="8" y="15"/>
                    <a:pt x="7" y="12"/>
                  </a:cubicBezTo>
                  <a:cubicBezTo>
                    <a:pt x="6" y="9"/>
                    <a:pt x="6" y="6"/>
                    <a:pt x="6" y="6"/>
                  </a:cubicBezTo>
                  <a:cubicBezTo>
                    <a:pt x="6" y="6"/>
                    <a:pt x="17" y="0"/>
                    <a:pt x="32" y="0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4651" y="2579"/>
              <a:ext cx="218" cy="153"/>
            </a:xfrm>
            <a:custGeom>
              <a:avLst/>
              <a:gdLst>
                <a:gd name="T0" fmla="*/ 61 w 113"/>
                <a:gd name="T1" fmla="*/ 37 h 79"/>
                <a:gd name="T2" fmla="*/ 57 w 113"/>
                <a:gd name="T3" fmla="*/ 16 h 79"/>
                <a:gd name="T4" fmla="*/ 56 w 113"/>
                <a:gd name="T5" fmla="*/ 16 h 79"/>
                <a:gd name="T6" fmla="*/ 52 w 113"/>
                <a:gd name="T7" fmla="*/ 37 h 79"/>
                <a:gd name="T8" fmla="*/ 40 w 113"/>
                <a:gd name="T9" fmla="*/ 78 h 79"/>
                <a:gd name="T10" fmla="*/ 31 w 113"/>
                <a:gd name="T11" fmla="*/ 79 h 79"/>
                <a:gd name="T12" fmla="*/ 23 w 113"/>
                <a:gd name="T13" fmla="*/ 78 h 79"/>
                <a:gd name="T14" fmla="*/ 0 w 113"/>
                <a:gd name="T15" fmla="*/ 1 h 79"/>
                <a:gd name="T16" fmla="*/ 7 w 113"/>
                <a:gd name="T17" fmla="*/ 0 h 79"/>
                <a:gd name="T18" fmla="*/ 14 w 113"/>
                <a:gd name="T19" fmla="*/ 1 h 79"/>
                <a:gd name="T20" fmla="*/ 28 w 113"/>
                <a:gd name="T21" fmla="*/ 49 h 79"/>
                <a:gd name="T22" fmla="*/ 31 w 113"/>
                <a:gd name="T23" fmla="*/ 64 h 79"/>
                <a:gd name="T24" fmla="*/ 32 w 113"/>
                <a:gd name="T25" fmla="*/ 64 h 79"/>
                <a:gd name="T26" fmla="*/ 35 w 113"/>
                <a:gd name="T27" fmla="*/ 49 h 79"/>
                <a:gd name="T28" fmla="*/ 49 w 113"/>
                <a:gd name="T29" fmla="*/ 1 h 79"/>
                <a:gd name="T30" fmla="*/ 57 w 113"/>
                <a:gd name="T31" fmla="*/ 0 h 79"/>
                <a:gd name="T32" fmla="*/ 65 w 113"/>
                <a:gd name="T33" fmla="*/ 1 h 79"/>
                <a:gd name="T34" fmla="*/ 78 w 113"/>
                <a:gd name="T35" fmla="*/ 49 h 79"/>
                <a:gd name="T36" fmla="*/ 81 w 113"/>
                <a:gd name="T37" fmla="*/ 64 h 79"/>
                <a:gd name="T38" fmla="*/ 82 w 113"/>
                <a:gd name="T39" fmla="*/ 64 h 79"/>
                <a:gd name="T40" fmla="*/ 85 w 113"/>
                <a:gd name="T41" fmla="*/ 49 h 79"/>
                <a:gd name="T42" fmla="*/ 99 w 113"/>
                <a:gd name="T43" fmla="*/ 1 h 79"/>
                <a:gd name="T44" fmla="*/ 106 w 113"/>
                <a:gd name="T45" fmla="*/ 0 h 79"/>
                <a:gd name="T46" fmla="*/ 113 w 113"/>
                <a:gd name="T47" fmla="*/ 1 h 79"/>
                <a:gd name="T48" fmla="*/ 90 w 113"/>
                <a:gd name="T49" fmla="*/ 78 h 79"/>
                <a:gd name="T50" fmla="*/ 81 w 113"/>
                <a:gd name="T51" fmla="*/ 79 h 79"/>
                <a:gd name="T52" fmla="*/ 72 w 113"/>
                <a:gd name="T53" fmla="*/ 78 h 79"/>
                <a:gd name="T54" fmla="*/ 61 w 113"/>
                <a:gd name="T55" fmla="*/ 3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3" h="79">
                  <a:moveTo>
                    <a:pt x="61" y="37"/>
                  </a:moveTo>
                  <a:cubicBezTo>
                    <a:pt x="58" y="27"/>
                    <a:pt x="57" y="20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20"/>
                    <a:pt x="55" y="27"/>
                    <a:pt x="52" y="37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79"/>
                    <a:pt x="35" y="79"/>
                    <a:pt x="31" y="79"/>
                  </a:cubicBezTo>
                  <a:cubicBezTo>
                    <a:pt x="28" y="79"/>
                    <a:pt x="25" y="79"/>
                    <a:pt x="23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3" y="0"/>
                    <a:pt x="14" y="1"/>
                    <a:pt x="14" y="1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0" y="56"/>
                    <a:pt x="31" y="61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1"/>
                    <a:pt x="33" y="56"/>
                    <a:pt x="35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53" y="0"/>
                    <a:pt x="57" y="0"/>
                  </a:cubicBezTo>
                  <a:cubicBezTo>
                    <a:pt x="62" y="0"/>
                    <a:pt x="65" y="1"/>
                    <a:pt x="65" y="1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80" y="56"/>
                    <a:pt x="81" y="61"/>
                    <a:pt x="81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1"/>
                    <a:pt x="83" y="56"/>
                    <a:pt x="85" y="4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102" y="0"/>
                    <a:pt x="106" y="0"/>
                  </a:cubicBezTo>
                  <a:cubicBezTo>
                    <a:pt x="111" y="0"/>
                    <a:pt x="113" y="1"/>
                    <a:pt x="113" y="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87" y="79"/>
                    <a:pt x="84" y="79"/>
                    <a:pt x="81" y="79"/>
                  </a:cubicBezTo>
                  <a:cubicBezTo>
                    <a:pt x="78" y="79"/>
                    <a:pt x="75" y="79"/>
                    <a:pt x="72" y="78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4896" y="2576"/>
              <a:ext cx="120" cy="156"/>
            </a:xfrm>
            <a:custGeom>
              <a:avLst/>
              <a:gdLst>
                <a:gd name="T0" fmla="*/ 62 w 62"/>
                <a:gd name="T1" fmla="*/ 80 h 81"/>
                <a:gd name="T2" fmla="*/ 54 w 62"/>
                <a:gd name="T3" fmla="*/ 81 h 81"/>
                <a:gd name="T4" fmla="*/ 47 w 62"/>
                <a:gd name="T5" fmla="*/ 80 h 81"/>
                <a:gd name="T6" fmla="*/ 47 w 62"/>
                <a:gd name="T7" fmla="*/ 26 h 81"/>
                <a:gd name="T8" fmla="*/ 33 w 62"/>
                <a:gd name="T9" fmla="*/ 13 h 81"/>
                <a:gd name="T10" fmla="*/ 16 w 62"/>
                <a:gd name="T11" fmla="*/ 22 h 81"/>
                <a:gd name="T12" fmla="*/ 16 w 62"/>
                <a:gd name="T13" fmla="*/ 80 h 81"/>
                <a:gd name="T14" fmla="*/ 8 w 62"/>
                <a:gd name="T15" fmla="*/ 81 h 81"/>
                <a:gd name="T16" fmla="*/ 0 w 62"/>
                <a:gd name="T17" fmla="*/ 80 h 81"/>
                <a:gd name="T18" fmla="*/ 0 w 62"/>
                <a:gd name="T19" fmla="*/ 3 h 81"/>
                <a:gd name="T20" fmla="*/ 8 w 62"/>
                <a:gd name="T21" fmla="*/ 2 h 81"/>
                <a:gd name="T22" fmla="*/ 16 w 62"/>
                <a:gd name="T23" fmla="*/ 3 h 81"/>
                <a:gd name="T24" fmla="*/ 16 w 62"/>
                <a:gd name="T25" fmla="*/ 10 h 81"/>
                <a:gd name="T26" fmla="*/ 38 w 62"/>
                <a:gd name="T27" fmla="*/ 0 h 81"/>
                <a:gd name="T28" fmla="*/ 62 w 62"/>
                <a:gd name="T29" fmla="*/ 23 h 81"/>
                <a:gd name="T30" fmla="*/ 62 w 62"/>
                <a:gd name="T3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81">
                  <a:moveTo>
                    <a:pt x="62" y="80"/>
                  </a:moveTo>
                  <a:cubicBezTo>
                    <a:pt x="62" y="80"/>
                    <a:pt x="59" y="81"/>
                    <a:pt x="54" y="81"/>
                  </a:cubicBezTo>
                  <a:cubicBezTo>
                    <a:pt x="49" y="81"/>
                    <a:pt x="47" y="80"/>
                    <a:pt x="47" y="8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7"/>
                    <a:pt x="42" y="13"/>
                    <a:pt x="33" y="13"/>
                  </a:cubicBezTo>
                  <a:cubicBezTo>
                    <a:pt x="26" y="13"/>
                    <a:pt x="19" y="16"/>
                    <a:pt x="16" y="22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81"/>
                    <a:pt x="8" y="81"/>
                  </a:cubicBezTo>
                  <a:cubicBezTo>
                    <a:pt x="3" y="81"/>
                    <a:pt x="0" y="80"/>
                    <a:pt x="0" y="8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8" y="2"/>
                  </a:cubicBezTo>
                  <a:cubicBezTo>
                    <a:pt x="13" y="2"/>
                    <a:pt x="16" y="3"/>
                    <a:pt x="16" y="3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1" y="4"/>
                    <a:pt x="29" y="0"/>
                    <a:pt x="38" y="0"/>
                  </a:cubicBezTo>
                  <a:cubicBezTo>
                    <a:pt x="53" y="0"/>
                    <a:pt x="62" y="10"/>
                    <a:pt x="62" y="23"/>
                  </a:cubicBezTo>
                  <a:lnTo>
                    <a:pt x="62" y="80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Freeform 65"/>
            <p:cNvSpPr>
              <a:spLocks/>
            </p:cNvSpPr>
            <p:nvPr/>
          </p:nvSpPr>
          <p:spPr bwMode="auto">
            <a:xfrm>
              <a:off x="5039" y="2579"/>
              <a:ext cx="141" cy="227"/>
            </a:xfrm>
            <a:custGeom>
              <a:avLst/>
              <a:gdLst>
                <a:gd name="T0" fmla="*/ 44 w 73"/>
                <a:gd name="T1" fmla="*/ 91 h 117"/>
                <a:gd name="T2" fmla="*/ 17 w 73"/>
                <a:gd name="T3" fmla="*/ 117 h 117"/>
                <a:gd name="T4" fmla="*/ 9 w 73"/>
                <a:gd name="T5" fmla="*/ 116 h 117"/>
                <a:gd name="T6" fmla="*/ 8 w 73"/>
                <a:gd name="T7" fmla="*/ 110 h 117"/>
                <a:gd name="T8" fmla="*/ 9 w 73"/>
                <a:gd name="T9" fmla="*/ 104 h 117"/>
                <a:gd name="T10" fmla="*/ 16 w 73"/>
                <a:gd name="T11" fmla="*/ 105 h 117"/>
                <a:gd name="T12" fmla="*/ 31 w 73"/>
                <a:gd name="T13" fmla="*/ 88 h 117"/>
                <a:gd name="T14" fmla="*/ 34 w 73"/>
                <a:gd name="T15" fmla="*/ 79 h 117"/>
                <a:gd name="T16" fmla="*/ 29 w 73"/>
                <a:gd name="T17" fmla="*/ 78 h 117"/>
                <a:gd name="T18" fmla="*/ 0 w 73"/>
                <a:gd name="T19" fmla="*/ 1 h 117"/>
                <a:gd name="T20" fmla="*/ 8 w 73"/>
                <a:gd name="T21" fmla="*/ 0 h 117"/>
                <a:gd name="T22" fmla="*/ 16 w 73"/>
                <a:gd name="T23" fmla="*/ 1 h 117"/>
                <a:gd name="T24" fmla="*/ 33 w 73"/>
                <a:gd name="T25" fmla="*/ 47 h 117"/>
                <a:gd name="T26" fmla="*/ 39 w 73"/>
                <a:gd name="T27" fmla="*/ 65 h 117"/>
                <a:gd name="T28" fmla="*/ 39 w 73"/>
                <a:gd name="T29" fmla="*/ 65 h 117"/>
                <a:gd name="T30" fmla="*/ 44 w 73"/>
                <a:gd name="T31" fmla="*/ 47 h 117"/>
                <a:gd name="T32" fmla="*/ 59 w 73"/>
                <a:gd name="T33" fmla="*/ 1 h 117"/>
                <a:gd name="T34" fmla="*/ 66 w 73"/>
                <a:gd name="T35" fmla="*/ 0 h 117"/>
                <a:gd name="T36" fmla="*/ 73 w 73"/>
                <a:gd name="T37" fmla="*/ 1 h 117"/>
                <a:gd name="T38" fmla="*/ 44 w 73"/>
                <a:gd name="T39" fmla="*/ 9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17">
                  <a:moveTo>
                    <a:pt x="44" y="91"/>
                  </a:moveTo>
                  <a:cubicBezTo>
                    <a:pt x="39" y="108"/>
                    <a:pt x="34" y="117"/>
                    <a:pt x="17" y="117"/>
                  </a:cubicBezTo>
                  <a:cubicBezTo>
                    <a:pt x="12" y="117"/>
                    <a:pt x="9" y="116"/>
                    <a:pt x="9" y="116"/>
                  </a:cubicBezTo>
                  <a:cubicBezTo>
                    <a:pt x="9" y="115"/>
                    <a:pt x="8" y="113"/>
                    <a:pt x="8" y="110"/>
                  </a:cubicBezTo>
                  <a:cubicBezTo>
                    <a:pt x="8" y="107"/>
                    <a:pt x="9" y="104"/>
                    <a:pt x="9" y="104"/>
                  </a:cubicBezTo>
                  <a:cubicBezTo>
                    <a:pt x="9" y="104"/>
                    <a:pt x="12" y="105"/>
                    <a:pt x="16" y="105"/>
                  </a:cubicBezTo>
                  <a:cubicBezTo>
                    <a:pt x="23" y="105"/>
                    <a:pt x="26" y="103"/>
                    <a:pt x="31" y="88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9"/>
                    <a:pt x="31" y="79"/>
                    <a:pt x="29" y="7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1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7" y="57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41" y="57"/>
                    <a:pt x="44" y="4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61" y="0"/>
                    <a:pt x="66" y="0"/>
                  </a:cubicBezTo>
                  <a:cubicBezTo>
                    <a:pt x="71" y="0"/>
                    <a:pt x="73" y="1"/>
                    <a:pt x="73" y="1"/>
                  </a:cubicBezTo>
                  <a:lnTo>
                    <a:pt x="44" y="91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" name="Freeform 66"/>
            <p:cNvSpPr>
              <a:spLocks/>
            </p:cNvSpPr>
            <p:nvPr/>
          </p:nvSpPr>
          <p:spPr bwMode="auto">
            <a:xfrm>
              <a:off x="5201" y="2576"/>
              <a:ext cx="106" cy="160"/>
            </a:xfrm>
            <a:custGeom>
              <a:avLst/>
              <a:gdLst>
                <a:gd name="T0" fmla="*/ 16 w 55"/>
                <a:gd name="T1" fmla="*/ 42 h 83"/>
                <a:gd name="T2" fmla="*/ 37 w 55"/>
                <a:gd name="T3" fmla="*/ 70 h 83"/>
                <a:gd name="T4" fmla="*/ 51 w 55"/>
                <a:gd name="T5" fmla="*/ 67 h 83"/>
                <a:gd name="T6" fmla="*/ 55 w 55"/>
                <a:gd name="T7" fmla="*/ 78 h 83"/>
                <a:gd name="T8" fmla="*/ 33 w 55"/>
                <a:gd name="T9" fmla="*/ 83 h 83"/>
                <a:gd name="T10" fmla="*/ 0 w 55"/>
                <a:gd name="T11" fmla="*/ 42 h 83"/>
                <a:gd name="T12" fmla="*/ 33 w 55"/>
                <a:gd name="T13" fmla="*/ 0 h 83"/>
                <a:gd name="T14" fmla="*/ 54 w 55"/>
                <a:gd name="T15" fmla="*/ 4 h 83"/>
                <a:gd name="T16" fmla="*/ 49 w 55"/>
                <a:gd name="T17" fmla="*/ 15 h 83"/>
                <a:gd name="T18" fmla="*/ 36 w 55"/>
                <a:gd name="T19" fmla="*/ 13 h 83"/>
                <a:gd name="T20" fmla="*/ 16 w 55"/>
                <a:gd name="T21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83">
                  <a:moveTo>
                    <a:pt x="16" y="42"/>
                  </a:moveTo>
                  <a:cubicBezTo>
                    <a:pt x="16" y="61"/>
                    <a:pt x="22" y="70"/>
                    <a:pt x="37" y="70"/>
                  </a:cubicBezTo>
                  <a:cubicBezTo>
                    <a:pt x="45" y="70"/>
                    <a:pt x="51" y="67"/>
                    <a:pt x="51" y="67"/>
                  </a:cubicBezTo>
                  <a:cubicBezTo>
                    <a:pt x="53" y="70"/>
                    <a:pt x="55" y="74"/>
                    <a:pt x="55" y="78"/>
                  </a:cubicBezTo>
                  <a:cubicBezTo>
                    <a:pt x="55" y="78"/>
                    <a:pt x="49" y="83"/>
                    <a:pt x="33" y="83"/>
                  </a:cubicBezTo>
                  <a:cubicBezTo>
                    <a:pt x="11" y="83"/>
                    <a:pt x="0" y="68"/>
                    <a:pt x="0" y="42"/>
                  </a:cubicBezTo>
                  <a:cubicBezTo>
                    <a:pt x="0" y="15"/>
                    <a:pt x="11" y="0"/>
                    <a:pt x="33" y="0"/>
                  </a:cubicBezTo>
                  <a:cubicBezTo>
                    <a:pt x="48" y="0"/>
                    <a:pt x="54" y="4"/>
                    <a:pt x="54" y="4"/>
                  </a:cubicBezTo>
                  <a:cubicBezTo>
                    <a:pt x="54" y="8"/>
                    <a:pt x="52" y="12"/>
                    <a:pt x="49" y="15"/>
                  </a:cubicBezTo>
                  <a:cubicBezTo>
                    <a:pt x="49" y="15"/>
                    <a:pt x="44" y="13"/>
                    <a:pt x="36" y="13"/>
                  </a:cubicBezTo>
                  <a:cubicBezTo>
                    <a:pt x="22" y="13"/>
                    <a:pt x="16" y="22"/>
                    <a:pt x="16" y="42"/>
                  </a:cubicBezTo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" name="Freeform 67"/>
            <p:cNvSpPr>
              <a:spLocks/>
            </p:cNvSpPr>
            <p:nvPr/>
          </p:nvSpPr>
          <p:spPr bwMode="auto">
            <a:xfrm>
              <a:off x="5338" y="2514"/>
              <a:ext cx="120" cy="218"/>
            </a:xfrm>
            <a:custGeom>
              <a:avLst/>
              <a:gdLst>
                <a:gd name="T0" fmla="*/ 62 w 62"/>
                <a:gd name="T1" fmla="*/ 112 h 113"/>
                <a:gd name="T2" fmla="*/ 54 w 62"/>
                <a:gd name="T3" fmla="*/ 113 h 113"/>
                <a:gd name="T4" fmla="*/ 46 w 62"/>
                <a:gd name="T5" fmla="*/ 112 h 113"/>
                <a:gd name="T6" fmla="*/ 46 w 62"/>
                <a:gd name="T7" fmla="*/ 58 h 113"/>
                <a:gd name="T8" fmla="*/ 32 w 62"/>
                <a:gd name="T9" fmla="*/ 45 h 113"/>
                <a:gd name="T10" fmla="*/ 15 w 62"/>
                <a:gd name="T11" fmla="*/ 54 h 113"/>
                <a:gd name="T12" fmla="*/ 15 w 62"/>
                <a:gd name="T13" fmla="*/ 112 h 113"/>
                <a:gd name="T14" fmla="*/ 8 w 62"/>
                <a:gd name="T15" fmla="*/ 113 h 113"/>
                <a:gd name="T16" fmla="*/ 0 w 62"/>
                <a:gd name="T17" fmla="*/ 112 h 113"/>
                <a:gd name="T18" fmla="*/ 0 w 62"/>
                <a:gd name="T19" fmla="*/ 1 h 113"/>
                <a:gd name="T20" fmla="*/ 8 w 62"/>
                <a:gd name="T21" fmla="*/ 0 h 113"/>
                <a:gd name="T22" fmla="*/ 15 w 62"/>
                <a:gd name="T23" fmla="*/ 1 h 113"/>
                <a:gd name="T24" fmla="*/ 15 w 62"/>
                <a:gd name="T25" fmla="*/ 42 h 113"/>
                <a:gd name="T26" fmla="*/ 38 w 62"/>
                <a:gd name="T27" fmla="*/ 32 h 113"/>
                <a:gd name="T28" fmla="*/ 62 w 62"/>
                <a:gd name="T29" fmla="*/ 55 h 113"/>
                <a:gd name="T30" fmla="*/ 62 w 62"/>
                <a:gd name="T3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113">
                  <a:moveTo>
                    <a:pt x="62" y="112"/>
                  </a:moveTo>
                  <a:cubicBezTo>
                    <a:pt x="62" y="112"/>
                    <a:pt x="59" y="113"/>
                    <a:pt x="54" y="113"/>
                  </a:cubicBezTo>
                  <a:cubicBezTo>
                    <a:pt x="49" y="113"/>
                    <a:pt x="46" y="112"/>
                    <a:pt x="46" y="112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9"/>
                    <a:pt x="42" y="45"/>
                    <a:pt x="32" y="45"/>
                  </a:cubicBezTo>
                  <a:cubicBezTo>
                    <a:pt x="26" y="45"/>
                    <a:pt x="19" y="48"/>
                    <a:pt x="15" y="54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3" y="113"/>
                    <a:pt x="8" y="113"/>
                  </a:cubicBezTo>
                  <a:cubicBezTo>
                    <a:pt x="2" y="113"/>
                    <a:pt x="0" y="112"/>
                    <a:pt x="0" y="1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0"/>
                    <a:pt x="8" y="0"/>
                  </a:cubicBezTo>
                  <a:cubicBezTo>
                    <a:pt x="13" y="0"/>
                    <a:pt x="15" y="1"/>
                    <a:pt x="15" y="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21" y="36"/>
                    <a:pt x="29" y="32"/>
                    <a:pt x="38" y="32"/>
                  </a:cubicBezTo>
                  <a:cubicBezTo>
                    <a:pt x="53" y="32"/>
                    <a:pt x="62" y="42"/>
                    <a:pt x="62" y="55"/>
                  </a:cubicBezTo>
                  <a:lnTo>
                    <a:pt x="62" y="112"/>
                  </a:lnTo>
                  <a:close/>
                </a:path>
              </a:pathLst>
            </a:custGeom>
            <a:solidFill>
              <a:srgbClr val="5356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" name="Freeform 68"/>
            <p:cNvSpPr>
              <a:spLocks/>
            </p:cNvSpPr>
            <p:nvPr/>
          </p:nvSpPr>
          <p:spPr bwMode="auto">
            <a:xfrm>
              <a:off x="2190" y="2151"/>
              <a:ext cx="52" cy="581"/>
            </a:xfrm>
            <a:custGeom>
              <a:avLst/>
              <a:gdLst>
                <a:gd name="T0" fmla="*/ 14 w 27"/>
                <a:gd name="T1" fmla="*/ 0 h 300"/>
                <a:gd name="T2" fmla="*/ 0 w 27"/>
                <a:gd name="T3" fmla="*/ 14 h 300"/>
                <a:gd name="T4" fmla="*/ 0 w 27"/>
                <a:gd name="T5" fmla="*/ 286 h 300"/>
                <a:gd name="T6" fmla="*/ 14 w 27"/>
                <a:gd name="T7" fmla="*/ 300 h 300"/>
                <a:gd name="T8" fmla="*/ 27 w 27"/>
                <a:gd name="T9" fmla="*/ 286 h 300"/>
                <a:gd name="T10" fmla="*/ 27 w 27"/>
                <a:gd name="T11" fmla="*/ 14 h 300"/>
                <a:gd name="T12" fmla="*/ 14 w 27"/>
                <a:gd name="T1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0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293"/>
                    <a:pt x="6" y="300"/>
                    <a:pt x="14" y="300"/>
                  </a:cubicBezTo>
                  <a:cubicBezTo>
                    <a:pt x="21" y="300"/>
                    <a:pt x="27" y="293"/>
                    <a:pt x="27" y="28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" name="Freeform 69"/>
            <p:cNvSpPr>
              <a:spLocks noEditPoints="1"/>
            </p:cNvSpPr>
            <p:nvPr/>
          </p:nvSpPr>
          <p:spPr bwMode="auto">
            <a:xfrm>
              <a:off x="2265" y="2016"/>
              <a:ext cx="461" cy="715"/>
            </a:xfrm>
            <a:custGeom>
              <a:avLst/>
              <a:gdLst>
                <a:gd name="T0" fmla="*/ 66 w 239"/>
                <a:gd name="T1" fmla="*/ 238 h 369"/>
                <a:gd name="T2" fmla="*/ 204 w 239"/>
                <a:gd name="T3" fmla="*/ 101 h 369"/>
                <a:gd name="T4" fmla="*/ 66 w 239"/>
                <a:gd name="T5" fmla="*/ 238 h 369"/>
                <a:gd name="T6" fmla="*/ 223 w 239"/>
                <a:gd name="T7" fmla="*/ 68 h 369"/>
                <a:gd name="T8" fmla="*/ 49 w 239"/>
                <a:gd name="T9" fmla="*/ 207 h 369"/>
                <a:gd name="T10" fmla="*/ 81 w 239"/>
                <a:gd name="T11" fmla="*/ 21 h 369"/>
                <a:gd name="T12" fmla="*/ 74 w 239"/>
                <a:gd name="T13" fmla="*/ 3 h 369"/>
                <a:gd name="T14" fmla="*/ 55 w 239"/>
                <a:gd name="T15" fmla="*/ 10 h 369"/>
                <a:gd name="T16" fmla="*/ 55 w 239"/>
                <a:gd name="T17" fmla="*/ 363 h 369"/>
                <a:gd name="T18" fmla="*/ 67 w 239"/>
                <a:gd name="T19" fmla="*/ 369 h 369"/>
                <a:gd name="T20" fmla="*/ 74 w 239"/>
                <a:gd name="T21" fmla="*/ 367 h 369"/>
                <a:gd name="T22" fmla="*/ 79 w 239"/>
                <a:gd name="T23" fmla="*/ 348 h 369"/>
                <a:gd name="T24" fmla="*/ 54 w 239"/>
                <a:gd name="T25" fmla="*/ 269 h 369"/>
                <a:gd name="T26" fmla="*/ 238 w 239"/>
                <a:gd name="T27" fmla="*/ 86 h 369"/>
                <a:gd name="T28" fmla="*/ 238 w 239"/>
                <a:gd name="T29" fmla="*/ 86 h 369"/>
                <a:gd name="T30" fmla="*/ 239 w 239"/>
                <a:gd name="T31" fmla="*/ 80 h 369"/>
                <a:gd name="T32" fmla="*/ 223 w 239"/>
                <a:gd name="T33" fmla="*/ 68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9" h="369">
                  <a:moveTo>
                    <a:pt x="66" y="238"/>
                  </a:moveTo>
                  <a:cubicBezTo>
                    <a:pt x="90" y="168"/>
                    <a:pt x="140" y="119"/>
                    <a:pt x="204" y="101"/>
                  </a:cubicBezTo>
                  <a:cubicBezTo>
                    <a:pt x="182" y="159"/>
                    <a:pt x="137" y="218"/>
                    <a:pt x="66" y="238"/>
                  </a:cubicBezTo>
                  <a:moveTo>
                    <a:pt x="223" y="68"/>
                  </a:moveTo>
                  <a:cubicBezTo>
                    <a:pt x="145" y="80"/>
                    <a:pt x="82" y="131"/>
                    <a:pt x="49" y="207"/>
                  </a:cubicBezTo>
                  <a:cubicBezTo>
                    <a:pt x="47" y="145"/>
                    <a:pt x="56" y="77"/>
                    <a:pt x="81" y="21"/>
                  </a:cubicBezTo>
                  <a:cubicBezTo>
                    <a:pt x="84" y="14"/>
                    <a:pt x="81" y="6"/>
                    <a:pt x="74" y="3"/>
                  </a:cubicBezTo>
                  <a:cubicBezTo>
                    <a:pt x="67" y="0"/>
                    <a:pt x="59" y="3"/>
                    <a:pt x="55" y="10"/>
                  </a:cubicBezTo>
                  <a:cubicBezTo>
                    <a:pt x="0" y="132"/>
                    <a:pt x="18" y="302"/>
                    <a:pt x="55" y="363"/>
                  </a:cubicBezTo>
                  <a:cubicBezTo>
                    <a:pt x="58" y="367"/>
                    <a:pt x="62" y="369"/>
                    <a:pt x="67" y="369"/>
                  </a:cubicBezTo>
                  <a:cubicBezTo>
                    <a:pt x="70" y="369"/>
                    <a:pt x="72" y="369"/>
                    <a:pt x="74" y="367"/>
                  </a:cubicBezTo>
                  <a:cubicBezTo>
                    <a:pt x="81" y="363"/>
                    <a:pt x="83" y="355"/>
                    <a:pt x="79" y="348"/>
                  </a:cubicBezTo>
                  <a:cubicBezTo>
                    <a:pt x="68" y="330"/>
                    <a:pt x="60" y="304"/>
                    <a:pt x="54" y="269"/>
                  </a:cubicBezTo>
                  <a:cubicBezTo>
                    <a:pt x="157" y="251"/>
                    <a:pt x="217" y="163"/>
                    <a:pt x="238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39" y="84"/>
                    <a:pt x="239" y="82"/>
                    <a:pt x="239" y="80"/>
                  </a:cubicBezTo>
                  <a:cubicBezTo>
                    <a:pt x="237" y="73"/>
                    <a:pt x="230" y="67"/>
                    <a:pt x="223" y="68"/>
                  </a:cubicBezTo>
                </a:path>
              </a:pathLst>
            </a:custGeom>
            <a:solidFill>
              <a:srgbClr val="48A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>
              <a:off x="2147" y="2196"/>
              <a:ext cx="274" cy="104"/>
            </a:xfrm>
            <a:custGeom>
              <a:avLst/>
              <a:gdLst>
                <a:gd name="T0" fmla="*/ 15 w 142"/>
                <a:gd name="T1" fmla="*/ 54 h 54"/>
                <a:gd name="T2" fmla="*/ 1 w 142"/>
                <a:gd name="T3" fmla="*/ 43 h 54"/>
                <a:gd name="T4" fmla="*/ 12 w 142"/>
                <a:gd name="T5" fmla="*/ 26 h 54"/>
                <a:gd name="T6" fmla="*/ 124 w 142"/>
                <a:gd name="T7" fmla="*/ 2 h 54"/>
                <a:gd name="T8" fmla="*/ 141 w 142"/>
                <a:gd name="T9" fmla="*/ 12 h 54"/>
                <a:gd name="T10" fmla="*/ 130 w 142"/>
                <a:gd name="T11" fmla="*/ 29 h 54"/>
                <a:gd name="T12" fmla="*/ 18 w 142"/>
                <a:gd name="T13" fmla="*/ 54 h 54"/>
                <a:gd name="T14" fmla="*/ 15 w 142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54">
                  <a:moveTo>
                    <a:pt x="15" y="54"/>
                  </a:moveTo>
                  <a:cubicBezTo>
                    <a:pt x="8" y="54"/>
                    <a:pt x="3" y="50"/>
                    <a:pt x="1" y="43"/>
                  </a:cubicBezTo>
                  <a:cubicBezTo>
                    <a:pt x="0" y="36"/>
                    <a:pt x="4" y="28"/>
                    <a:pt x="12" y="26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32" y="0"/>
                    <a:pt x="139" y="5"/>
                    <a:pt x="141" y="12"/>
                  </a:cubicBezTo>
                  <a:cubicBezTo>
                    <a:pt x="142" y="20"/>
                    <a:pt x="138" y="27"/>
                    <a:pt x="130" y="2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6" y="54"/>
                    <a:pt x="15" y="54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" name="Freeform 71"/>
            <p:cNvSpPr>
              <a:spLocks noEditPoints="1"/>
            </p:cNvSpPr>
            <p:nvPr/>
          </p:nvSpPr>
          <p:spPr bwMode="auto">
            <a:xfrm>
              <a:off x="2184" y="1508"/>
              <a:ext cx="575" cy="568"/>
            </a:xfrm>
            <a:custGeom>
              <a:avLst/>
              <a:gdLst>
                <a:gd name="T0" fmla="*/ 241 w 298"/>
                <a:gd name="T1" fmla="*/ 185 h 293"/>
                <a:gd name="T2" fmla="*/ 138 w 298"/>
                <a:gd name="T3" fmla="*/ 266 h 293"/>
                <a:gd name="T4" fmla="*/ 112 w 298"/>
                <a:gd name="T5" fmla="*/ 262 h 293"/>
                <a:gd name="T6" fmla="*/ 47 w 298"/>
                <a:gd name="T7" fmla="*/ 214 h 293"/>
                <a:gd name="T8" fmla="*/ 35 w 298"/>
                <a:gd name="T9" fmla="*/ 134 h 293"/>
                <a:gd name="T10" fmla="*/ 56 w 298"/>
                <a:gd name="T11" fmla="*/ 51 h 293"/>
                <a:gd name="T12" fmla="*/ 82 w 298"/>
                <a:gd name="T13" fmla="*/ 94 h 293"/>
                <a:gd name="T14" fmla="*/ 91 w 298"/>
                <a:gd name="T15" fmla="*/ 101 h 293"/>
                <a:gd name="T16" fmla="*/ 101 w 298"/>
                <a:gd name="T17" fmla="*/ 99 h 293"/>
                <a:gd name="T18" fmla="*/ 162 w 298"/>
                <a:gd name="T19" fmla="*/ 63 h 293"/>
                <a:gd name="T20" fmla="*/ 191 w 298"/>
                <a:gd name="T21" fmla="*/ 111 h 293"/>
                <a:gd name="T22" fmla="*/ 131 w 298"/>
                <a:gd name="T23" fmla="*/ 148 h 293"/>
                <a:gd name="T24" fmla="*/ 126 w 298"/>
                <a:gd name="T25" fmla="*/ 167 h 293"/>
                <a:gd name="T26" fmla="*/ 138 w 298"/>
                <a:gd name="T27" fmla="*/ 174 h 293"/>
                <a:gd name="T28" fmla="*/ 145 w 298"/>
                <a:gd name="T29" fmla="*/ 172 h 293"/>
                <a:gd name="T30" fmla="*/ 218 w 298"/>
                <a:gd name="T31" fmla="*/ 128 h 293"/>
                <a:gd name="T32" fmla="*/ 218 w 298"/>
                <a:gd name="T33" fmla="*/ 128 h 293"/>
                <a:gd name="T34" fmla="*/ 261 w 298"/>
                <a:gd name="T35" fmla="*/ 102 h 293"/>
                <a:gd name="T36" fmla="*/ 241 w 298"/>
                <a:gd name="T37" fmla="*/ 185 h 293"/>
                <a:gd name="T38" fmla="*/ 291 w 298"/>
                <a:gd name="T39" fmla="*/ 61 h 293"/>
                <a:gd name="T40" fmla="*/ 276 w 298"/>
                <a:gd name="T41" fmla="*/ 60 h 293"/>
                <a:gd name="T42" fmla="*/ 215 w 298"/>
                <a:gd name="T43" fmla="*/ 97 h 293"/>
                <a:gd name="T44" fmla="*/ 179 w 298"/>
                <a:gd name="T45" fmla="*/ 36 h 293"/>
                <a:gd name="T46" fmla="*/ 170 w 298"/>
                <a:gd name="T47" fmla="*/ 30 h 293"/>
                <a:gd name="T48" fmla="*/ 160 w 298"/>
                <a:gd name="T49" fmla="*/ 32 h 293"/>
                <a:gd name="T50" fmla="*/ 99 w 298"/>
                <a:gd name="T51" fmla="*/ 68 h 293"/>
                <a:gd name="T52" fmla="*/ 62 w 298"/>
                <a:gd name="T53" fmla="*/ 8 h 293"/>
                <a:gd name="T54" fmla="*/ 48 w 298"/>
                <a:gd name="T55" fmla="*/ 1 h 293"/>
                <a:gd name="T56" fmla="*/ 37 w 298"/>
                <a:gd name="T57" fmla="*/ 11 h 293"/>
                <a:gd name="T58" fmla="*/ 8 w 298"/>
                <a:gd name="T59" fmla="*/ 128 h 293"/>
                <a:gd name="T60" fmla="*/ 23 w 298"/>
                <a:gd name="T61" fmla="*/ 229 h 293"/>
                <a:gd name="T62" fmla="*/ 106 w 298"/>
                <a:gd name="T63" fmla="*/ 289 h 293"/>
                <a:gd name="T64" fmla="*/ 138 w 298"/>
                <a:gd name="T65" fmla="*/ 293 h 293"/>
                <a:gd name="T66" fmla="*/ 268 w 298"/>
                <a:gd name="T67" fmla="*/ 192 h 293"/>
                <a:gd name="T68" fmla="*/ 296 w 298"/>
                <a:gd name="T69" fmla="*/ 76 h 293"/>
                <a:gd name="T70" fmla="*/ 291 w 298"/>
                <a:gd name="T71" fmla="*/ 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8" h="293">
                  <a:moveTo>
                    <a:pt x="241" y="185"/>
                  </a:moveTo>
                  <a:cubicBezTo>
                    <a:pt x="229" y="233"/>
                    <a:pt x="187" y="266"/>
                    <a:pt x="138" y="266"/>
                  </a:cubicBezTo>
                  <a:cubicBezTo>
                    <a:pt x="129" y="266"/>
                    <a:pt x="121" y="265"/>
                    <a:pt x="112" y="262"/>
                  </a:cubicBezTo>
                  <a:cubicBezTo>
                    <a:pt x="85" y="256"/>
                    <a:pt x="62" y="239"/>
                    <a:pt x="47" y="214"/>
                  </a:cubicBezTo>
                  <a:cubicBezTo>
                    <a:pt x="33" y="190"/>
                    <a:pt x="28" y="162"/>
                    <a:pt x="35" y="134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4" y="98"/>
                    <a:pt x="87" y="100"/>
                    <a:pt x="91" y="101"/>
                  </a:cubicBezTo>
                  <a:cubicBezTo>
                    <a:pt x="94" y="102"/>
                    <a:pt x="98" y="101"/>
                    <a:pt x="101" y="99"/>
                  </a:cubicBezTo>
                  <a:cubicBezTo>
                    <a:pt x="162" y="63"/>
                    <a:pt x="162" y="63"/>
                    <a:pt x="162" y="63"/>
                  </a:cubicBezTo>
                  <a:cubicBezTo>
                    <a:pt x="191" y="111"/>
                    <a:pt x="191" y="111"/>
                    <a:pt x="191" y="111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24" y="152"/>
                    <a:pt x="122" y="160"/>
                    <a:pt x="126" y="167"/>
                  </a:cubicBezTo>
                  <a:cubicBezTo>
                    <a:pt x="129" y="171"/>
                    <a:pt x="133" y="174"/>
                    <a:pt x="138" y="174"/>
                  </a:cubicBezTo>
                  <a:cubicBezTo>
                    <a:pt x="140" y="174"/>
                    <a:pt x="143" y="173"/>
                    <a:pt x="145" y="172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18" y="128"/>
                    <a:pt x="218" y="128"/>
                    <a:pt x="218" y="128"/>
                  </a:cubicBezTo>
                  <a:cubicBezTo>
                    <a:pt x="261" y="102"/>
                    <a:pt x="261" y="102"/>
                    <a:pt x="261" y="102"/>
                  </a:cubicBezTo>
                  <a:lnTo>
                    <a:pt x="241" y="185"/>
                  </a:lnTo>
                  <a:close/>
                  <a:moveTo>
                    <a:pt x="291" y="61"/>
                  </a:moveTo>
                  <a:cubicBezTo>
                    <a:pt x="287" y="58"/>
                    <a:pt x="280" y="58"/>
                    <a:pt x="276" y="60"/>
                  </a:cubicBezTo>
                  <a:cubicBezTo>
                    <a:pt x="215" y="97"/>
                    <a:pt x="215" y="97"/>
                    <a:pt x="215" y="97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77" y="33"/>
                    <a:pt x="174" y="31"/>
                    <a:pt x="170" y="30"/>
                  </a:cubicBezTo>
                  <a:cubicBezTo>
                    <a:pt x="166" y="29"/>
                    <a:pt x="163" y="30"/>
                    <a:pt x="160" y="32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0" y="3"/>
                    <a:pt x="54" y="0"/>
                    <a:pt x="48" y="1"/>
                  </a:cubicBezTo>
                  <a:cubicBezTo>
                    <a:pt x="43" y="2"/>
                    <a:pt x="38" y="6"/>
                    <a:pt x="37" y="11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62"/>
                    <a:pt x="5" y="198"/>
                    <a:pt x="23" y="229"/>
                  </a:cubicBezTo>
                  <a:cubicBezTo>
                    <a:pt x="42" y="259"/>
                    <a:pt x="71" y="281"/>
                    <a:pt x="106" y="289"/>
                  </a:cubicBezTo>
                  <a:cubicBezTo>
                    <a:pt x="116" y="292"/>
                    <a:pt x="127" y="293"/>
                    <a:pt x="138" y="293"/>
                  </a:cubicBezTo>
                  <a:cubicBezTo>
                    <a:pt x="199" y="293"/>
                    <a:pt x="253" y="252"/>
                    <a:pt x="268" y="192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8" y="70"/>
                    <a:pt x="296" y="65"/>
                    <a:pt x="291" y="61"/>
                  </a:cubicBezTo>
                </a:path>
              </a:pathLst>
            </a:custGeom>
            <a:solidFill>
              <a:srgbClr val="CB33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629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D4D7E-FB06-4BC8-A027-83430D0E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5" y="1269838"/>
            <a:ext cx="11183147" cy="90099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"Program wyrównywania różnic między regionami III"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0A2376D-A63A-4EB4-AACE-FFC31D02F45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53515" y="2170828"/>
            <a:ext cx="7594405" cy="424417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17695B8-4257-484A-AA7E-C23BB73B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08" y="2254590"/>
            <a:ext cx="3904735" cy="24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17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D4D7E-FB06-4BC8-A027-83430D0E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/>
              <a:t>"Program wyrównywania różnic między regionami III"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9E8FD6C-FC5A-43F0-BAA2-96BFE8F2C74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l-PL" dirty="0"/>
              <a:t>Wnioski i wystąpienia samorządów powiatowych dotyczące obszarów </a:t>
            </a:r>
            <a:r>
              <a:rPr lang="pl-PL" b="1" dirty="0"/>
              <a:t>B, C, D, F i G</a:t>
            </a:r>
            <a:r>
              <a:rPr lang="pl-PL" dirty="0"/>
              <a:t> programu przyjmowane będą w terminie</a:t>
            </a:r>
          </a:p>
          <a:p>
            <a:pPr marL="0" indent="0" algn="ctr">
              <a:buNone/>
            </a:pPr>
            <a:r>
              <a:rPr lang="pl-PL" b="1" u="sng" dirty="0"/>
              <a:t>od 30 listopada 2018 r. do 28 lutego 2019 roku</a:t>
            </a:r>
            <a:r>
              <a:rPr lang="pl-PL" u="sng" dirty="0"/>
              <a:t>. </a:t>
            </a:r>
          </a:p>
          <a:p>
            <a:r>
              <a:rPr lang="pl-PL" dirty="0"/>
              <a:t>Wnioski samorządów gminnych i powiatowych oraz organizacji pozarządowych dotyczące obszaru </a:t>
            </a:r>
            <a:r>
              <a:rPr lang="pl-PL" b="1" dirty="0"/>
              <a:t>E</a:t>
            </a:r>
            <a:r>
              <a:rPr lang="pl-PL" dirty="0"/>
              <a:t> programu przyjmowane będą w terminie</a:t>
            </a:r>
          </a:p>
          <a:p>
            <a:pPr marL="0" indent="0" algn="ctr">
              <a:buNone/>
            </a:pPr>
            <a:r>
              <a:rPr lang="pl-PL" b="1" u="sng" dirty="0"/>
              <a:t>od 30 listopada 2018 r. do 31 października 2019 roku</a:t>
            </a:r>
            <a:r>
              <a:rPr lang="pl-PL" u="sng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239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48" y="1368110"/>
            <a:ext cx="11185285" cy="46505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l-PL" sz="2000" dirty="0"/>
              <a:t>Realizatorami programu są Powiatowe Centra Pomocy Rodzinie</a:t>
            </a:r>
          </a:p>
          <a:p>
            <a:pPr>
              <a:spcBef>
                <a:spcPts val="1200"/>
              </a:spcBef>
            </a:pPr>
            <a:r>
              <a:rPr lang="pl-PL" sz="2000" dirty="0"/>
              <a:t>W ramach programu wsparciem objęte są indywidualne osoby niepełnosprawne.</a:t>
            </a:r>
          </a:p>
          <a:p>
            <a:pPr marL="0" indent="0">
              <a:spcBef>
                <a:spcPts val="1200"/>
              </a:spcBef>
              <a:buNone/>
            </a:pPr>
            <a:endParaRPr lang="pl-PL" dirty="0"/>
          </a:p>
          <a:p>
            <a:pPr>
              <a:spcBef>
                <a:spcPts val="1200"/>
              </a:spcBef>
            </a:pPr>
            <a:endParaRPr lang="pl-PL" dirty="0"/>
          </a:p>
          <a:p>
            <a:pPr>
              <a:spcBef>
                <a:spcPts val="1200"/>
              </a:spcBef>
            </a:pPr>
            <a:endParaRPr lang="pl-PL" dirty="0"/>
          </a:p>
          <a:p>
            <a:pPr algn="just">
              <a:spcBef>
                <a:spcPts val="1200"/>
              </a:spcBef>
            </a:pPr>
            <a:endParaRPr lang="pl-PL" dirty="0"/>
          </a:p>
        </p:txBody>
      </p:sp>
      <p:sp>
        <p:nvSpPr>
          <p:cNvPr id="6" name="Tytuł 82"/>
          <p:cNvSpPr>
            <a:spLocks noGrp="1"/>
          </p:cNvSpPr>
          <p:nvPr>
            <p:ph type="title"/>
          </p:nvPr>
        </p:nvSpPr>
        <p:spPr>
          <a:xfrm>
            <a:off x="478585" y="491323"/>
            <a:ext cx="11183147" cy="111911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+mn-lt"/>
              </a:rPr>
              <a:t>Aktywny samorząd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4967D92-5889-43F8-BEAF-84A020EDB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505" y="790832"/>
            <a:ext cx="3617436" cy="106204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274B11F-589A-47B3-B9DA-2E5AB72BF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6" y="2152383"/>
            <a:ext cx="8034155" cy="44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2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48" y="1637732"/>
            <a:ext cx="11185285" cy="4380933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Adresaci programu to </a:t>
            </a:r>
            <a:r>
              <a:rPr lang="pl-PL" sz="20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podmioty prowadzące Ośrodki Rewalidacyjno - Edukacyjno - Wychowawcze bądź Ośrodki Rehabilitacyjno -Wychowawcze</a:t>
            </a: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które w ramach realizacji programu będą udzielać wsparcia osobom niepełnosprawnym, beneficjentom programu.</a:t>
            </a:r>
            <a:endParaRPr lang="pl-PL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BENEFICJENCI PROGRAMU:</a:t>
            </a:r>
            <a:endParaRPr lang="pl-PL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niezatrudnione osoby niepełnosprawne będące absolwentami OREW bądź ORW w wieku powyżej </a:t>
            </a:r>
            <a:b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 roku życia, bądź absolwentami SPdP w wieku powyżej 24 roku życia, z niepełnosprawnością intelektualną (w tym sprzężoną z innymi niepełnosprawnościami), które nie są objęte rehabilitacją społeczną w placówkach dziennej aktywności (np. ŚDS czy WTZ);</a:t>
            </a:r>
            <a:endParaRPr lang="pl-PL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dopuszcza się możliwość udziału w programie osób niepełnosprawnych, będących absolwentami OREW bądź ORW w wieku powyżej 24 roku życia, a także osób niepełnosprawnych, będących absolwentami SPdP 23 roku życia.</a:t>
            </a:r>
            <a:endParaRPr lang="pl-PL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roku szkolnym 2018/2019 stawka osobowa przypadającą na jednego beneficjenta programu </a:t>
            </a:r>
            <a:r>
              <a:rPr lang="pl-PL" sz="20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miesięcznie wynosi</a:t>
            </a: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1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2.500,00 zł. </a:t>
            </a:r>
            <a:r>
              <a:rPr lang="pl-P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chwili obecnej program realizują Powiat Biłgorajski i Łukowski.</a:t>
            </a:r>
            <a:endParaRPr lang="pl-PL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pl-PL"/>
          </a:p>
          <a:p>
            <a:pPr>
              <a:spcBef>
                <a:spcPts val="1200"/>
              </a:spcBef>
            </a:pPr>
            <a:endParaRPr lang="pl-PL"/>
          </a:p>
          <a:p>
            <a:pPr>
              <a:spcBef>
                <a:spcPts val="1200"/>
              </a:spcBef>
            </a:pPr>
            <a:endParaRPr lang="pl-PL"/>
          </a:p>
          <a:p>
            <a:pPr algn="just">
              <a:spcBef>
                <a:spcPts val="1200"/>
              </a:spcBef>
            </a:pPr>
            <a:endParaRPr lang="pl-PL" dirty="0"/>
          </a:p>
        </p:txBody>
      </p:sp>
      <p:sp>
        <p:nvSpPr>
          <p:cNvPr id="6" name="Tytuł 82"/>
          <p:cNvSpPr>
            <a:spLocks noGrp="1"/>
          </p:cNvSpPr>
          <p:nvPr>
            <p:ph type="title"/>
          </p:nvPr>
        </p:nvSpPr>
        <p:spPr>
          <a:xfrm>
            <a:off x="478585" y="491323"/>
            <a:ext cx="11183147" cy="1119117"/>
          </a:xfrm>
        </p:spPr>
        <p:txBody>
          <a:bodyPr>
            <a:normAutofit/>
          </a:bodyPr>
          <a:lstStyle/>
          <a:p>
            <a:pPr algn="ctr"/>
            <a:r>
              <a:rPr lang="pl-PL" sz="2800" b="1">
                <a:latin typeface="+mn-lt"/>
              </a:rPr>
              <a:t>Pilotażowy program "Rehabilitacja 25 plus"</a:t>
            </a:r>
            <a:endParaRPr lang="pl-PL" sz="2800" b="1" dirty="0">
              <a:latin typeface="+mn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2A873D-41B5-4755-9C8E-630F8FDD5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5280" y="410462"/>
            <a:ext cx="2651384" cy="4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30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24F7E13-86A2-4346-BAEC-8491BA5A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Program „Zajęcia klubowe w WTZ”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B9DFA1-9BB0-4DC8-8DC4-7918AA84C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9" y="3054607"/>
            <a:ext cx="3661831" cy="76898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898284-E7C5-47A8-8AFB-F24A481EE2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Jednostki samorządu powiatowego są realizatorami programu.</a:t>
            </a:r>
          </a:p>
          <a:p>
            <a:r>
              <a:rPr lang="en-US" sz="2000">
                <a:solidFill>
                  <a:srgbClr val="000000"/>
                </a:solidFill>
              </a:rPr>
              <a:t>Adresatami programu są Warsztaty Terapii Zajęciowej, które poprowadzą zajęcia dla beneficjentów ostatecznych.</a:t>
            </a:r>
          </a:p>
          <a:p>
            <a:r>
              <a:rPr lang="en-US" sz="2000">
                <a:solidFill>
                  <a:srgbClr val="000000"/>
                </a:solidFill>
              </a:rPr>
              <a:t>W chili obecnej program realizują: Miasto Lublin, Miasto Biała Podlaska, Powiat Opolski. </a:t>
            </a:r>
          </a:p>
        </p:txBody>
      </p:sp>
    </p:spTree>
    <p:extLst>
      <p:ext uri="{BB962C8B-B14F-4D97-AF65-F5344CB8AC3E}">
        <p14:creationId xmlns:p14="http://schemas.microsoft.com/office/powerpoint/2010/main" val="427001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4F7E13-86A2-4346-BAEC-8491BA5A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5" y="1269837"/>
            <a:ext cx="11183147" cy="756671"/>
          </a:xfrm>
        </p:spPr>
        <p:txBody>
          <a:bodyPr>
            <a:normAutofit/>
          </a:bodyPr>
          <a:lstStyle/>
          <a:p>
            <a:pPr algn="ctr"/>
            <a:endParaRPr lang="pl-PL" sz="2800" b="1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096FB7F-CF8C-49F2-8DD0-FFDDDCC2322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084534" y="376928"/>
            <a:ext cx="7335799" cy="62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96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353E00-59F3-42E6-A951-C23B8388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0279CC0-A1A8-42D0-9DCD-0FA1FDEDD06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266710" y="86330"/>
            <a:ext cx="6170455" cy="659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6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Oddział Lubelski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Państwowego Funduszu Rehabilitacji Osób Niepełnosprawnych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ul. Kunickiego 59,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20-422 Lublin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b="1" dirty="0"/>
              <a:t>tel. 81 466 76 00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b="1" dirty="0"/>
              <a:t>www.pfron.org.pl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0"/>
          </p:nvPr>
        </p:nvSpPr>
        <p:spPr/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DZIĘKUJMY ZA UWAGĘ</a:t>
            </a:r>
            <a:r>
              <a:rPr lang="pl-PL" sz="3600" b="1" dirty="0"/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26839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809431" y="2708920"/>
            <a:ext cx="7257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Działania w zakresie</a:t>
            </a:r>
          </a:p>
          <a:p>
            <a:pPr algn="ctr"/>
            <a:r>
              <a:rPr lang="pl-PL" sz="2800" b="1" dirty="0"/>
              <a:t>rehabilitacji </a:t>
            </a:r>
            <a:r>
              <a:rPr lang="pl-PL" sz="2800" b="1" dirty="0" err="1"/>
              <a:t>społeczno</a:t>
            </a:r>
            <a:r>
              <a:rPr lang="pl-PL" sz="2800" b="1" dirty="0"/>
              <a:t> – zawodowej</a:t>
            </a:r>
          </a:p>
          <a:p>
            <a:pPr algn="ctr"/>
            <a:r>
              <a:rPr lang="pl-PL" sz="2800" b="1" dirty="0"/>
              <a:t>realizowane przez Oddział Lubelski PFRON</a:t>
            </a:r>
            <a:endParaRPr lang="pl-PL" sz="3600" b="1" dirty="0"/>
          </a:p>
          <a:p>
            <a:pPr algn="ctr"/>
            <a:endParaRPr lang="pl-PL" sz="2800" b="1" dirty="0">
              <a:cs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796728" y="5767164"/>
            <a:ext cx="8604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Lublin 2019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3BC100B-D421-48A2-B220-4A9B1C135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830" y="137520"/>
            <a:ext cx="3377477" cy="32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48" y="1282891"/>
            <a:ext cx="11185285" cy="5254388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Adresatami programu </a:t>
            </a:r>
            <a:r>
              <a:rPr lang="pl-PL" dirty="0"/>
              <a:t>są:</a:t>
            </a:r>
          </a:p>
          <a:p>
            <a:pPr>
              <a:buFont typeface="+mj-lt"/>
              <a:buAutoNum type="arabicPeriod"/>
            </a:pPr>
            <a:r>
              <a:rPr lang="pl-PL" dirty="0"/>
              <a:t>Adresatami programu są: organy i instytucje, wykonujące zadania z zakresu administracji publicznej, które nie są: </a:t>
            </a:r>
          </a:p>
          <a:p>
            <a:pPr marL="742950" lvl="1" indent="-285750">
              <a:buFont typeface="+mj-lt"/>
              <a:buAutoNum type="arabicPeriod"/>
            </a:pPr>
            <a:r>
              <a:rPr lang="pl-PL" dirty="0"/>
              <a:t>przedsiębiorstwami państwowymi w rozumieniu ustawy z dnia 25 września 1981 r. o przedsiębiorstwach państwowych (Dz. U. z 2013 r. poz. 1384, z </a:t>
            </a:r>
            <a:r>
              <a:rPr lang="pl-PL" dirty="0" err="1"/>
              <a:t>późn</a:t>
            </a:r>
            <a:r>
              <a:rPr lang="pl-PL" dirty="0"/>
              <a:t>. zm.),</a:t>
            </a:r>
          </a:p>
          <a:p>
            <a:pPr marL="742950" lvl="1" indent="-285750">
              <a:buFont typeface="+mj-lt"/>
              <a:buAutoNum type="arabicPeriod"/>
            </a:pPr>
            <a:r>
              <a:rPr lang="pl-PL" dirty="0"/>
              <a:t>spółkami Skarbu Państwa, do których zastosowanie ma ustawa z dnia 15 września 2000 r. Kodeks spółek handlowych (Dz. U. z 2016 r. poz. 1578, z </a:t>
            </a:r>
            <a:r>
              <a:rPr lang="pl-PL" dirty="0" err="1"/>
              <a:t>późn</a:t>
            </a:r>
            <a:r>
              <a:rPr lang="pl-PL" dirty="0"/>
              <a:t>. zm.), zwane dalej „instytucjami publicznymi”;</a:t>
            </a:r>
          </a:p>
          <a:p>
            <a:pPr>
              <a:buFont typeface="+mj-lt"/>
              <a:buAutoNum type="arabicPeriod"/>
            </a:pPr>
            <a:r>
              <a:rPr lang="pl-PL" dirty="0"/>
              <a:t>samorząd gminny, </a:t>
            </a:r>
            <a:r>
              <a:rPr lang="pl-PL" b="1" dirty="0"/>
              <a:t>samorząd powiatowy</a:t>
            </a:r>
            <a:r>
              <a:rPr lang="pl-PL" dirty="0"/>
              <a:t>, samorząd województwa, zwane dalej „jednostkami samorządu terytorialnego”;</a:t>
            </a:r>
          </a:p>
          <a:p>
            <a:pPr>
              <a:buFont typeface="+mj-lt"/>
              <a:buAutoNum type="arabicPeriod"/>
            </a:pPr>
            <a:r>
              <a:rPr lang="pl-PL" dirty="0"/>
              <a:t>państwowe oraz samorządowe instytucje kultury, zwane dalej „instytucjami kultury”.</a:t>
            </a:r>
          </a:p>
          <a:p>
            <a:pPr marL="0" indent="0">
              <a:buNone/>
            </a:pPr>
            <a:endParaRPr lang="pl-PL" sz="2400" dirty="0"/>
          </a:p>
          <a:p>
            <a:endParaRPr lang="pl-PL" dirty="0"/>
          </a:p>
        </p:txBody>
      </p:sp>
      <p:sp>
        <p:nvSpPr>
          <p:cNvPr id="7" name="Tytuł 82"/>
          <p:cNvSpPr>
            <a:spLocks noGrp="1"/>
          </p:cNvSpPr>
          <p:nvPr>
            <p:ph type="title"/>
          </p:nvPr>
        </p:nvSpPr>
        <p:spPr>
          <a:xfrm>
            <a:off x="478585" y="655097"/>
            <a:ext cx="11183147" cy="106452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„STABILNE ZATRUDNIENIE”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B7A065-1390-4498-8EE6-66D1B47A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235" y="227725"/>
            <a:ext cx="2019365" cy="165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9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48" y="1501253"/>
            <a:ext cx="11185285" cy="484495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Beneficjentami ostatecznymi </a:t>
            </a:r>
            <a:r>
              <a:rPr lang="pl-PL" dirty="0"/>
              <a:t>programu</a:t>
            </a:r>
            <a:r>
              <a:rPr lang="pl-PL" b="1" dirty="0"/>
              <a:t> </a:t>
            </a:r>
            <a:r>
              <a:rPr lang="pl-PL" dirty="0"/>
              <a:t>są: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osoby z orzeczonym znacznym lub umiarkowanym stopniem</a:t>
            </a:r>
            <a:r>
              <a:rPr lang="pl-PL" dirty="0"/>
              <a:t>  niepełnosprawności  (lub orzeczeniem równoważnym) pozostające bez zatrudnienia – na rzecz których prowadzone są działania aktywizacyjne w ramach programu.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Okres zatrudnienia beneficjenta ostatecznego musi wynosić </a:t>
            </a:r>
            <a:r>
              <a:rPr lang="pl-PL" b="1" dirty="0"/>
              <a:t>co najmniej 12 miesięcy</a:t>
            </a:r>
            <a:r>
              <a:rPr lang="pl-PL" dirty="0"/>
              <a:t>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Tryb zatrudnienia beneficjentów ostatecznych w państwowych i samorządowych jednostkach organizacyjnych normują przepisy prawa powszechnie obowiązującego.</a:t>
            </a:r>
          </a:p>
        </p:txBody>
      </p:sp>
      <p:sp>
        <p:nvSpPr>
          <p:cNvPr id="6" name="Tytuł 82"/>
          <p:cNvSpPr>
            <a:spLocks noGrp="1"/>
          </p:cNvSpPr>
          <p:nvPr>
            <p:ph type="title"/>
          </p:nvPr>
        </p:nvSpPr>
        <p:spPr>
          <a:xfrm>
            <a:off x="478585" y="586859"/>
            <a:ext cx="11183147" cy="1037229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„STABILNE ZATRUDNIENIE”</a:t>
            </a:r>
          </a:p>
        </p:txBody>
      </p:sp>
    </p:spTree>
    <p:extLst>
      <p:ext uri="{BB962C8B-B14F-4D97-AF65-F5344CB8AC3E}">
        <p14:creationId xmlns:p14="http://schemas.microsoft.com/office/powerpoint/2010/main" val="355559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50" y="1091825"/>
            <a:ext cx="11547231" cy="5308979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b="1" dirty="0"/>
              <a:t>Pomoc finansowa w ramach programu udzielana jest w formie dofinansowania kosztów:</a:t>
            </a:r>
          </a:p>
          <a:p>
            <a:pPr marL="812800" indent="-230400">
              <a:spcBef>
                <a:spcPts val="600"/>
              </a:spcBef>
              <a:buFont typeface="Wingdings" pitchFamily="2" charset="2"/>
              <a:buChar char="§"/>
            </a:pPr>
            <a:r>
              <a:rPr lang="pl-PL" dirty="0"/>
              <a:t>wyposażenia nowych stanowisk pracy dla beneficjentów ostatecznych, odpowiednio do potrzeb wynikających z niepełnosprawności oraz charakteru zatrudnienia;</a:t>
            </a:r>
          </a:p>
          <a:p>
            <a:pPr marL="812800" indent="-230400">
              <a:spcBef>
                <a:spcPts val="600"/>
              </a:spcBef>
              <a:buFont typeface="Wingdings" pitchFamily="2" charset="2"/>
              <a:buChar char="§"/>
            </a:pPr>
            <a:r>
              <a:rPr lang="pl-PL" dirty="0"/>
              <a:t>adaptacji pomieszczeń i otoczenia zakładu pracy do potrzeb osób niepełnosprawnych;</a:t>
            </a:r>
          </a:p>
          <a:p>
            <a:pPr marL="812800" indent="-230400">
              <a:spcBef>
                <a:spcPts val="600"/>
              </a:spcBef>
              <a:buFont typeface="Wingdings" pitchFamily="2" charset="2"/>
              <a:buChar char="§"/>
            </a:pPr>
            <a:r>
              <a:rPr lang="pl-PL" dirty="0"/>
              <a:t>adaptacji lub nabycia urządzeń ułatwiających beneficjentom ostatecznym wykonywanie pracy lub funkcjonowanie w zakładzie pracy;</a:t>
            </a:r>
          </a:p>
          <a:p>
            <a:pPr marL="812800" indent="-230400">
              <a:spcBef>
                <a:spcPts val="600"/>
              </a:spcBef>
              <a:buFont typeface="Wingdings" pitchFamily="2" charset="2"/>
              <a:buChar char="§"/>
            </a:pPr>
            <a:r>
              <a:rPr lang="pl-PL" dirty="0"/>
              <a:t>zakupu i autoryzacji oprogramowania na użytek beneficjentów ostatecznych oraz urządzeń technologii wspomagających lub przystosowanych do potrzeb wynikających z ich niepełnosprawności;</a:t>
            </a:r>
          </a:p>
        </p:txBody>
      </p:sp>
      <p:sp>
        <p:nvSpPr>
          <p:cNvPr id="6" name="Tytuł 82"/>
          <p:cNvSpPr>
            <a:spLocks noGrp="1"/>
          </p:cNvSpPr>
          <p:nvPr>
            <p:ph type="title"/>
          </p:nvPr>
        </p:nvSpPr>
        <p:spPr>
          <a:xfrm>
            <a:off x="478585" y="436733"/>
            <a:ext cx="11183147" cy="102358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„STABILNE ZATRUDNIENIE”</a:t>
            </a:r>
          </a:p>
        </p:txBody>
      </p:sp>
    </p:spTree>
    <p:extLst>
      <p:ext uri="{BB962C8B-B14F-4D97-AF65-F5344CB8AC3E}">
        <p14:creationId xmlns:p14="http://schemas.microsoft.com/office/powerpoint/2010/main" val="3555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48" y="1323837"/>
            <a:ext cx="11185285" cy="507696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sz="2400" b="1" dirty="0"/>
              <a:t>Cd.</a:t>
            </a:r>
          </a:p>
          <a:p>
            <a:pPr marL="812800" indent="-230400">
              <a:spcBef>
                <a:spcPts val="600"/>
              </a:spcBef>
              <a:buFont typeface="Wingdings" pitchFamily="2" charset="2"/>
              <a:buChar char="§"/>
            </a:pPr>
            <a:r>
              <a:rPr lang="pl-PL" dirty="0"/>
              <a:t>szkoleń pracowników Wnioskodawcy w zakresie umiejętności współpracy z beneficjentami ostatecznymi zatrudnionymi na nowych stanowiskach pracy, </a:t>
            </a:r>
            <a:br>
              <a:rPr lang="pl-PL" dirty="0"/>
            </a:br>
            <a:r>
              <a:rPr lang="pl-PL" dirty="0"/>
              <a:t>w tym kosztów szkoleń pracowników pomagających beneficjentom ostatecznym </a:t>
            </a:r>
            <a:br>
              <a:rPr lang="pl-PL" dirty="0"/>
            </a:br>
            <a:r>
              <a:rPr lang="pl-PL" dirty="0"/>
              <a:t>w pracy;</a:t>
            </a:r>
          </a:p>
          <a:p>
            <a:pPr marL="812800" indent="-230400">
              <a:spcBef>
                <a:spcPts val="600"/>
              </a:spcBef>
              <a:buFont typeface="Wingdings" pitchFamily="2" charset="2"/>
              <a:buChar char="§"/>
            </a:pPr>
            <a:r>
              <a:rPr lang="pl-PL" dirty="0"/>
              <a:t>organizacji przez pracodawcę dowozu beneficjentów ostatecznych z miejsca zamieszkania do zakładu pracy i powrotu;</a:t>
            </a:r>
          </a:p>
          <a:p>
            <a:pPr marL="812800" indent="-230400">
              <a:spcBef>
                <a:spcPts val="600"/>
              </a:spcBef>
              <a:buFont typeface="Wingdings" pitchFamily="2" charset="2"/>
              <a:buChar char="§"/>
            </a:pPr>
            <a:r>
              <a:rPr lang="pl-PL" dirty="0"/>
              <a:t>dodatku motywacyjnego wypłacanego beneficjentom ostatecznym </a:t>
            </a:r>
            <a:br>
              <a:rPr lang="pl-PL" dirty="0"/>
            </a:br>
            <a:r>
              <a:rPr lang="pl-PL" dirty="0"/>
              <a:t>przez Wnioskodawcę.</a:t>
            </a:r>
          </a:p>
          <a:p>
            <a:endParaRPr lang="pl-PL" dirty="0"/>
          </a:p>
        </p:txBody>
      </p:sp>
      <p:sp>
        <p:nvSpPr>
          <p:cNvPr id="6" name="Tytuł 82"/>
          <p:cNvSpPr>
            <a:spLocks noGrp="1"/>
          </p:cNvSpPr>
          <p:nvPr>
            <p:ph type="title"/>
          </p:nvPr>
        </p:nvSpPr>
        <p:spPr>
          <a:xfrm>
            <a:off x="478585" y="614150"/>
            <a:ext cx="11183147" cy="95534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„STABILNE ZATRUDNIENIE”</a:t>
            </a:r>
          </a:p>
        </p:txBody>
      </p:sp>
    </p:spTree>
    <p:extLst>
      <p:ext uri="{BB962C8B-B14F-4D97-AF65-F5344CB8AC3E}">
        <p14:creationId xmlns:p14="http://schemas.microsoft.com/office/powerpoint/2010/main" val="355559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48" y="1296540"/>
            <a:ext cx="11185285" cy="4107977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/>
              <a:t>Łączna wysokość dofinansowania ze środków PFRON nie może przekroczyć kwoty </a:t>
            </a:r>
            <a:r>
              <a:rPr lang="pl-PL" b="1" dirty="0"/>
              <a:t>18.000 zł  </a:t>
            </a:r>
            <a:r>
              <a:rPr lang="pl-PL" dirty="0"/>
              <a:t>na jednego zatrudnionego, na pełny wymiar czasu pracy, beneficjenta ostatecznego.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 sytuacji, gdy beneficjent ostateczny zatrudniony zostanie w niepełnym wymiarze czasu pracy – łączna wysokość dofinansowania ze środków PFRON ulega proporcjonalnemu obniżeniu.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/>
              <a:t>Wskazana maksymalna kwota dofinansowania odnosi się do całego okresu udziału beneficjenta ostatecznego w programie.</a:t>
            </a:r>
          </a:p>
        </p:txBody>
      </p:sp>
      <p:sp>
        <p:nvSpPr>
          <p:cNvPr id="6" name="Tytuł 82"/>
          <p:cNvSpPr>
            <a:spLocks noGrp="1"/>
          </p:cNvSpPr>
          <p:nvPr>
            <p:ph type="title"/>
          </p:nvPr>
        </p:nvSpPr>
        <p:spPr>
          <a:xfrm>
            <a:off x="478585" y="464025"/>
            <a:ext cx="11183147" cy="941694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„STABILNE ZATRUDNIENIE”</a:t>
            </a:r>
          </a:p>
        </p:txBody>
      </p:sp>
    </p:spTree>
    <p:extLst>
      <p:ext uri="{BB962C8B-B14F-4D97-AF65-F5344CB8AC3E}">
        <p14:creationId xmlns:p14="http://schemas.microsoft.com/office/powerpoint/2010/main" val="355559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zawartości 83"/>
          <p:cNvSpPr>
            <a:spLocks noGrp="1"/>
          </p:cNvSpPr>
          <p:nvPr>
            <p:ph idx="14"/>
          </p:nvPr>
        </p:nvSpPr>
        <p:spPr>
          <a:xfrm>
            <a:off x="476448" y="1637732"/>
            <a:ext cx="11185285" cy="438093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l-PL" dirty="0"/>
              <a:t>Zmniejszenie wpłat obowiązkowych na rzecz PFRON –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pl-PL" b="1" dirty="0"/>
              <a:t>1.720,00 zł miesięcznie </a:t>
            </a:r>
            <a:r>
              <a:rPr lang="pl-PL" dirty="0"/>
              <a:t>za każdy brakujący etat do uzyskania 6% wskaźnika zatrudnienia – </a:t>
            </a:r>
            <a:r>
              <a:rPr lang="pl-PL" b="1" dirty="0"/>
              <a:t>rocznie 20.640,00 zł</a:t>
            </a:r>
          </a:p>
          <a:p>
            <a:pPr>
              <a:spcBef>
                <a:spcPts val="1200"/>
              </a:spcBef>
            </a:pPr>
            <a:r>
              <a:rPr lang="pl-PL" dirty="0"/>
              <a:t>Uzyskanie dofinansowania kosztów zatrudnienia pracownika niepełnosprawnego - </a:t>
            </a:r>
            <a:r>
              <a:rPr lang="pl-PL" b="1" dirty="0"/>
              <a:t>18.000,00 zł </a:t>
            </a:r>
            <a:r>
              <a:rPr lang="pl-PL" dirty="0"/>
              <a:t>za każdy etat</a:t>
            </a:r>
          </a:p>
          <a:p>
            <a:pPr>
              <a:spcBef>
                <a:spcPts val="1200"/>
              </a:spcBef>
            </a:pPr>
            <a:r>
              <a:rPr lang="pl-PL" dirty="0"/>
              <a:t>Zwiększenie zatrudnienia osób niepełnosprawnych w administracji</a:t>
            </a:r>
          </a:p>
          <a:p>
            <a:pPr>
              <a:spcBef>
                <a:spcPts val="1200"/>
              </a:spcBef>
            </a:pPr>
            <a:r>
              <a:rPr lang="pl-PL" dirty="0"/>
              <a:t>Adaptacja pomieszczeń i otoczenia zakładu pracy do potrzeb osób niepełnosprawnych w urzędzie</a:t>
            </a:r>
          </a:p>
          <a:p>
            <a:pPr>
              <a:spcBef>
                <a:spcPts val="1200"/>
              </a:spcBef>
            </a:pPr>
            <a:r>
              <a:rPr lang="pl-PL" dirty="0"/>
              <a:t>Zmiana wizerunkowa  - pracodawca przyjazny osobom niepełnosprawnym</a:t>
            </a:r>
          </a:p>
          <a:p>
            <a:pPr>
              <a:spcBef>
                <a:spcPts val="1200"/>
              </a:spcBef>
            </a:pPr>
            <a:endParaRPr lang="pl-PL" dirty="0"/>
          </a:p>
          <a:p>
            <a:pPr>
              <a:spcBef>
                <a:spcPts val="1200"/>
              </a:spcBef>
            </a:pPr>
            <a:endParaRPr lang="pl-PL" dirty="0"/>
          </a:p>
          <a:p>
            <a:pPr>
              <a:spcBef>
                <a:spcPts val="1200"/>
              </a:spcBef>
            </a:pPr>
            <a:endParaRPr lang="pl-PL" dirty="0"/>
          </a:p>
          <a:p>
            <a:pPr algn="just">
              <a:spcBef>
                <a:spcPts val="1200"/>
              </a:spcBef>
            </a:pPr>
            <a:endParaRPr lang="pl-PL" dirty="0"/>
          </a:p>
        </p:txBody>
      </p:sp>
      <p:sp>
        <p:nvSpPr>
          <p:cNvPr id="6" name="Tytuł 82"/>
          <p:cNvSpPr>
            <a:spLocks noGrp="1"/>
          </p:cNvSpPr>
          <p:nvPr>
            <p:ph type="title"/>
          </p:nvPr>
        </p:nvSpPr>
        <p:spPr>
          <a:xfrm>
            <a:off x="478585" y="491323"/>
            <a:ext cx="11183147" cy="111911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„STABILNE ZATRUDNIENIE”</a:t>
            </a:r>
            <a:br>
              <a:rPr lang="pl-PL" sz="2800" b="1" dirty="0"/>
            </a:br>
            <a:r>
              <a:rPr lang="pl-PL" sz="2800" b="1" dirty="0">
                <a:latin typeface="+mn-lt"/>
              </a:rPr>
              <a:t>KORZYŚCI</a:t>
            </a:r>
          </a:p>
        </p:txBody>
      </p:sp>
    </p:spTree>
    <p:extLst>
      <p:ext uri="{BB962C8B-B14F-4D97-AF65-F5344CB8AC3E}">
        <p14:creationId xmlns:p14="http://schemas.microsoft.com/office/powerpoint/2010/main" val="574725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D4D7E-FB06-4BC8-A027-83430D0E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5" y="1269838"/>
            <a:ext cx="11183147" cy="74431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Systemu Obsługi Wsparcia finansowanego ze środków PFRON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9E8FD6C-FC5A-43F0-BAA2-96BFE8F2C74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6448" y="2174789"/>
            <a:ext cx="11185285" cy="4096265"/>
          </a:xfrm>
        </p:spPr>
        <p:txBody>
          <a:bodyPr/>
          <a:lstStyle/>
          <a:p>
            <a:r>
              <a:rPr lang="pl-PL" sz="2400" dirty="0"/>
              <a:t>Ogólnopolski system umożliwiający osobom niepełnosprawnym, ich opiekunom oraz podmiotom działającym na ich rzecz bezpośredni proces aplikowania o środki PFRON będące w gestii jednostek samorządowych.</a:t>
            </a:r>
          </a:p>
          <a:p>
            <a:r>
              <a:rPr lang="pl-PL" sz="2400" dirty="0"/>
              <a:t>Dostęp do danych i usług nieodpłatny.</a:t>
            </a:r>
          </a:p>
          <a:p>
            <a:r>
              <a:rPr lang="pl-PL" sz="2400" dirty="0"/>
              <a:t>Pełne korzystanie z Systemu wymaga posiadania narzędzia autoryzacji – uwierzytelnienia przez profil zaufany na platformie </a:t>
            </a:r>
            <a:r>
              <a:rPr lang="pl-PL" sz="2400" dirty="0" err="1"/>
              <a:t>ePUAP</a:t>
            </a:r>
            <a:r>
              <a:rPr lang="pl-PL" sz="2400" dirty="0"/>
              <a:t> lub przy pomocy kwalifikowalnego podpisu elektronicznego.</a:t>
            </a:r>
          </a:p>
          <a:p>
            <a:r>
              <a:rPr lang="pl-PL" sz="2400" dirty="0"/>
              <a:t>Możliwość przeprocesowania całej ścieżki złożenia i obsługi wniosku wraz z wypłaceniem wsparcia bez wychodzenia z domu przez Beneficjenta.</a:t>
            </a:r>
          </a:p>
          <a:p>
            <a:r>
              <a:rPr lang="pl-PL" sz="2400" dirty="0"/>
              <a:t>Korzystanie z SOW przez PCPR wymaga zawarcia porozumienia między </a:t>
            </a:r>
            <a:r>
              <a:rPr lang="pl-PL" sz="2400" u="sng" dirty="0"/>
              <a:t>PFRON a samorządem powiatowym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858010-4F46-4171-9C0B-09FA205B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725" y="2910017"/>
            <a:ext cx="2063840" cy="19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iestandardowy 1">
      <a:dk1>
        <a:srgbClr val="53565A"/>
      </a:dk1>
      <a:lt1>
        <a:sysClr val="window" lastClr="FFFFFF"/>
      </a:lt1>
      <a:dk2>
        <a:srgbClr val="53565A"/>
      </a:dk2>
      <a:lt2>
        <a:srgbClr val="E7E6E6"/>
      </a:lt2>
      <a:accent1>
        <a:srgbClr val="48A23F"/>
      </a:accent1>
      <a:accent2>
        <a:srgbClr val="CB333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585</Words>
  <Application>Microsoft Office PowerPoint</Application>
  <PresentationFormat>Panoramiczny</PresentationFormat>
  <Paragraphs>76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Prezentacja programu PowerPoint</vt:lpstr>
      <vt:lpstr>Prezentacja programu PowerPoint</vt:lpstr>
      <vt:lpstr>„STABILNE ZATRUDNIENIE”</vt:lpstr>
      <vt:lpstr>„STABILNE ZATRUDNIENIE”</vt:lpstr>
      <vt:lpstr>„STABILNE ZATRUDNIENIE”</vt:lpstr>
      <vt:lpstr>„STABILNE ZATRUDNIENIE”</vt:lpstr>
      <vt:lpstr>„STABILNE ZATRUDNIENIE”</vt:lpstr>
      <vt:lpstr>„STABILNE ZATRUDNIENIE” KORZYŚCI</vt:lpstr>
      <vt:lpstr>Systemu Obsługi Wsparcia finansowanego ze środków PFRON</vt:lpstr>
      <vt:lpstr>"Program wyrównywania różnic między regionami III"</vt:lpstr>
      <vt:lpstr>"Program wyrównywania różnic między regionami III"</vt:lpstr>
      <vt:lpstr>Aktywny samorząd</vt:lpstr>
      <vt:lpstr>Pilotażowy program "Rehabilitacja 25 plus"</vt:lpstr>
      <vt:lpstr>Program „Zajęcia klubowe w WTZ”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</dc:creator>
  <cp:lastModifiedBy>Iwona Osmalek</cp:lastModifiedBy>
  <cp:revision>104</cp:revision>
  <cp:lastPrinted>2019-02-08T08:41:32Z</cp:lastPrinted>
  <dcterms:created xsi:type="dcterms:W3CDTF">2017-02-09T14:40:32Z</dcterms:created>
  <dcterms:modified xsi:type="dcterms:W3CDTF">2019-02-08T08:49:41Z</dcterms:modified>
</cp:coreProperties>
</file>