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1E3972-29C4-4CCC-9EAC-00F669CC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F58D31C-6675-4188-86D7-2365184E1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307646F-823E-4520-9E2A-C33156B6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82E4469-CD43-47EE-8FE1-887B8FCA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D5EB3A-F2F8-418D-B561-667292CD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0C276A-1818-43D9-9528-9F73AE40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63E2669-43FC-4DBD-9223-F7029FA1D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F4B2B7-94C1-400D-860F-F2B3CFB8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B75CD2B-0048-4C72-BCCB-BBC37D4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5E06ED-850E-4362-A03E-A8A3B022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346459-3BB3-4DD3-B6A5-F8B31B42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86EA402-6100-4EEE-87C7-7594C8A6E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E311847-4189-4BF7-A573-6EBBFE9B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A3F6DD-3C9C-4012-88B9-B1C997C4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4C285FA-1775-4549-8BC6-BB5DA47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6F17A8-7F41-4EC2-8220-E8F5A69C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634B38D-5C73-488A-A121-680AE0060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30F78B-EE34-4FC6-A677-C944AB04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C639D53-D11B-4612-941F-96E44CE1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C82342-8FB3-41E9-B89F-528B9F77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FABDCA-5D19-4918-AED7-5C60AC068CD3}" type="datetime1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742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A96331-7157-43B1-8151-85A7CF2F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DC866B-756B-4A93-A8DD-56F5E012C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44D0148-E713-4508-8021-32F24B3F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25B2BF0-C716-4FB6-81AB-07255C81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572E189-9715-4431-8C80-1478719B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0" name="Obraz 99"/>
          <p:cNvPicPr/>
          <p:nvPr/>
        </p:nvPicPr>
        <p:blipFill>
          <a:blip r:embed="rId2" cstate="print"/>
          <a:stretch/>
        </p:blipFill>
        <p:spPr>
          <a:xfrm>
            <a:off x="3426480" y="260316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01" name="Obraz 100"/>
          <p:cNvPicPr/>
          <p:nvPr/>
        </p:nvPicPr>
        <p:blipFill>
          <a:blip r:embed="rId2" cstate="print"/>
          <a:stretch/>
        </p:blipFill>
        <p:spPr>
          <a:xfrm>
            <a:off x="3426480" y="2603160"/>
            <a:ext cx="4281480" cy="34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E65894-1F8F-4009-AF34-7D07C8F6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3CFDB8-EFF4-423C-B2E2-EE635E7D3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E612DBC-2959-4EEB-9A8A-7237BB7E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5C4815A-462C-4339-B3B1-1001998C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9F60CD2-D1F2-444F-9923-7EA579E2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49BD94-7E67-42D5-8929-42F182EC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3EF6512-7828-499C-A25A-0F086C1BB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FC1CFA-87F0-4CDE-806A-AF216332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FD62A9A-A8DD-4F32-BDD0-66ADFA1C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29D7B7-2A2A-47FB-9806-89F004D4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30A166-2E91-45F7-BF3E-6692675A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D2BF358-FBAC-4765-A7C9-4BAFA2983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1698C4-B75A-43DE-BB5C-AA65BFA5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FB355E3-2542-43A5-A55A-BEE397B7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D1F600F-CCFE-4C66-B875-B4A5D528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00BBFD-39E5-495F-A3FC-649B457C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BF785F2-50B4-4CAC-A31A-1D0BDBD54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6621EF1-C416-42F9-B217-50510C53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B19D45-B275-4C87-BF2F-EF1A5138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A686137-1055-4EBB-B605-56EF90D8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14AFDC-1B9C-47CB-B659-F210120C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A13FF6E-6EA3-4BDB-8EB1-408073DEB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14F3521-738F-4744-9E71-3C882179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1475822-C0B7-4207-B4A8-54345D4B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23C1B76-0E05-4531-A652-40C4F307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5786D9-1AEB-46B4-BCCF-B3320809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1A7A3EE-5607-48C0-A698-3E6B8CAAE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BC44B41-5C6B-443B-99C4-1B16CBF4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4B20A41-2F83-4797-B808-2F70D0A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02892A9-B574-4E7A-A0C6-6B3B2983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165E8F-596C-4A8E-B299-E552B622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8152ABB-1A7C-422A-957C-A3A828380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846584A-5990-4DB6-9F76-C093FF9B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93231B1-0313-4796-9059-14143C03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946563-5670-4057-B218-F0950B8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94C343F-09E4-4945-BB7C-1C298160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387EC3D-617E-470D-B6C6-C0B3F8ACD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398FAF2-5C40-4A39-8A98-F4764E70D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4D24-F533-4C99-BCA1-A389C676339A}" type="datetimeFigureOut">
              <a:rPr lang="pl-PL" smtClean="0"/>
              <a:pPr/>
              <a:t>2019-02-06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D2C3586-9935-4B53-9A87-50DE19E5B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3D9D949-A7C3-4866-A7C6-5D37ABB74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39E2-AB60-4EA0-B16B-B2509AB7244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chemeClr val="accent5">
                  <a:alpha val="11000"/>
                </a:schemeClr>
              </a:gs>
              <a:gs pos="36000">
                <a:schemeClr val="accent5">
                  <a:alpha val="10000"/>
                </a:schemeClr>
              </a:gs>
              <a:gs pos="75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chemeClr val="accent5">
                  <a:alpha val="8000"/>
                </a:schemeClr>
              </a:gs>
              <a:gs pos="3600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66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chemeClr val="accent5">
                  <a:alpha val="7000"/>
                </a:schemeClr>
              </a:gs>
              <a:gs pos="36000">
                <a:schemeClr val="accent5">
                  <a:alpha val="6000"/>
                </a:schemeClr>
              </a:gs>
              <a:gs pos="69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chemeClr val="accent5">
                  <a:alpha val="14000"/>
                </a:schemeClr>
              </a:gs>
              <a:gs pos="36000">
                <a:schemeClr val="accent5">
                  <a:alpha val="7000"/>
                </a:schemeClr>
              </a:gs>
              <a:gs pos="73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0" t="0" r="r" b="b"/>
            <a:pathLst>
              <a:path w="10001" h="5299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0" t="0" r="r" b="b"/>
            <a:pathLst>
              <a:path w="7105" h="2857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0" t="0" r="r" b="b"/>
            <a:pathLst>
              <a:path w="15357" h="8639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lnTo>
                  <a:pt x="14748" y="8038"/>
                </a:ln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0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PlaceHolder 1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EBEBEB"/>
                </a:solidFill>
                <a:latin typeface="Century Gothic"/>
              </a:rPr>
              <a:t>Kliknij, aby edytować styl</a:t>
            </a:r>
            <a:endParaRPr/>
          </a:p>
        </p:txBody>
      </p:sp>
      <p:sp>
        <p:nvSpPr>
          <p:cNvPr id="64" name="PlaceHolder 1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trike="noStrike">
                <a:solidFill>
                  <a:srgbClr val="404040"/>
                </a:solidFill>
                <a:latin typeface="Century Gothic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600" strike="noStrike">
                <a:solidFill>
                  <a:srgbClr val="404040"/>
                </a:solidFill>
                <a:latin typeface="Century Gothic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400" strike="noStrike">
                <a:solidFill>
                  <a:srgbClr val="404040"/>
                </a:solidFill>
                <a:latin typeface="Century Gothic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200" strike="noStrike">
                <a:solidFill>
                  <a:srgbClr val="404040"/>
                </a:solidFill>
                <a:latin typeface="Century Gothic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1200" strike="noStrike">
                <a:solidFill>
                  <a:srgbClr val="404040"/>
                </a:solidFill>
                <a:latin typeface="Century Gothic"/>
              </a:rPr>
              <a:t>Piąty poziom</a:t>
            </a:r>
            <a:endParaRPr/>
          </a:p>
        </p:txBody>
      </p:sp>
      <p:sp>
        <p:nvSpPr>
          <p:cNvPr id="65" name="PlaceHolder 13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l-PL" sz="1000" b="1" strike="noStrike">
                <a:solidFill>
                  <a:srgbClr val="B31166"/>
                </a:solidFill>
                <a:latin typeface="Century Gothic"/>
              </a:rPr>
              <a:t>19-2-6</a:t>
            </a:r>
            <a:endParaRPr/>
          </a:p>
        </p:txBody>
      </p:sp>
      <p:sp>
        <p:nvSpPr>
          <p:cNvPr id="66" name="PlaceHolder 14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7" name="PlaceHolder 1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AB9FEC1E-EDE1-40FD-A443-A63C8B9E8445}" type="slidenum">
              <a:rPr lang="pl-PL" sz="2800" strike="noStrike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67408" y="446567"/>
            <a:ext cx="8825658" cy="283841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Powiatowa Społeczna Rada do Spraw Osób Niepełnosprawnych</a:t>
            </a:r>
            <a:endParaRPr lang="pl-PL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80640" y="5733256"/>
            <a:ext cx="3212853" cy="4518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Zamość, 7 luty 2019 r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84984"/>
            <a:ext cx="1647651" cy="1137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37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Plany</a:t>
            </a:r>
            <a:r>
              <a:rPr lang="pl-PL" sz="3200" strike="noStrike" dirty="0">
                <a:solidFill>
                  <a:srgbClr val="EBEBEB"/>
                </a:solidFill>
                <a:latin typeface="Tahoma"/>
                <a:ea typeface="Tahoma"/>
              </a:rPr>
              <a:t> </a:t>
            </a:r>
            <a:endParaRPr dirty="0"/>
          </a:p>
        </p:txBody>
      </p:sp>
      <p:sp>
        <p:nvSpPr>
          <p:cNvPr id="124" name="TextShape 2"/>
          <p:cNvSpPr txBox="1"/>
          <p:nvPr/>
        </p:nvSpPr>
        <p:spPr>
          <a:xfrm>
            <a:off x="1154880" y="2305667"/>
            <a:ext cx="8825400" cy="381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Monitorowanie realizacji zadań z zakresu rehabilitacji zawodowej i społecznej osób niepełnosprawnych - ocena realizacji Samorządowego programu działań na rzecz osób niepełnosprawnych Miasta Zamość na lata 2018 – 2021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Opiniowanie projektów uchwał Rady Miasta oraz przygotowywanie stanowisk  w sprawach  dotyczących osób niepełnosprawnych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 Udział w Komisjach opiniujących wnioski o podział środków finansowych z PFRON</a:t>
            </a:r>
            <a:endParaRPr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Współpraca i wymiana informacji z instytucjami, placówkami, zajmującymi się działaniami na rzecz osób niepełnosprawnych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752240" y="4221000"/>
            <a:ext cx="4076640" cy="2409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pl-PL" sz="2000" b="1" strike="noStrike" dirty="0">
                <a:solidFill>
                  <a:srgbClr val="404040"/>
                </a:solidFill>
                <a:latin typeface="Tahoma"/>
                <a:ea typeface="Tahoma"/>
              </a:rPr>
              <a:t>Dziękuję za uwagę </a:t>
            </a:r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154880" y="1184169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Rada -  kadencja 2015- 2019</a:t>
            </a:r>
            <a:r>
              <a:rPr lang="pl-PL" sz="3200" strike="noStrike" dirty="0">
                <a:solidFill>
                  <a:srgbClr val="EBEBEB"/>
                </a:solidFill>
                <a:latin typeface="Tahoma"/>
                <a:ea typeface="Tahoma"/>
              </a:rPr>
              <a:t>
 </a:t>
            </a:r>
            <a:endParaRPr dirty="0"/>
          </a:p>
        </p:txBody>
      </p:sp>
      <p:sp>
        <p:nvSpPr>
          <p:cNvPr id="106" name="TextShape 2"/>
          <p:cNvSpPr txBox="1"/>
          <p:nvPr/>
        </p:nvSpPr>
        <p:spPr>
          <a:xfrm>
            <a:off x="1154880" y="2364390"/>
            <a:ext cx="8825400" cy="381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Prezydent Miasta Zamość powołał Powiatową Społeczną Radę ds. Osób Niepełnosprawnych w składzie pięcioosobowym ( 4 przedstawicieli organizacji pozarządowych + przedstawiciel Prezydenta Miasta</a:t>
            </a:r>
            <a:r>
              <a:rPr lang="pl-PL" sz="2200" b="1" strike="noStrike" dirty="0" smtClean="0">
                <a:solidFill>
                  <a:srgbClr val="404040"/>
                </a:solidFill>
                <a:latin typeface="Tahoma"/>
                <a:ea typeface="Tahoma"/>
              </a:rPr>
              <a:t>)</a:t>
            </a:r>
          </a:p>
          <a:p>
            <a:pPr algn="just">
              <a:lnSpc>
                <a:spcPct val="100000"/>
              </a:lnSpc>
              <a:buSzPct val="80000"/>
            </a:pPr>
            <a:endParaRPr sz="2200"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W skład Rady wchodzą przedstawiciele następujących organizacji: Polskie Stowarzyszenie na Rzecz Osób z Niepełnosprawnością Intelektualną, Stowarzyszenie Ruch Osób Niepełnosprawnych „Feniks”, Polski Związek Emerytów, Rencistów i Inwalidów, Polski Związek Niewidomych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12266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Skład osobowy Prezydium Rady nie uległ </a:t>
            </a:r>
            <a:r>
              <a:rPr lang="pl-PL" sz="2200" b="1" strike="noStrike" dirty="0" smtClean="0">
                <a:solidFill>
                  <a:srgbClr val="404040"/>
                </a:solidFill>
                <a:latin typeface="Tahoma"/>
                <a:ea typeface="Tahoma"/>
              </a:rPr>
              <a:t>zmianie</a:t>
            </a:r>
          </a:p>
          <a:p>
            <a:pPr>
              <a:lnSpc>
                <a:spcPct val="100000"/>
              </a:lnSpc>
              <a:buSzPct val="80000"/>
            </a:pPr>
            <a:endParaRPr sz="2200"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Liczba posiedzeń w  obecnej kadencji : </a:t>
            </a:r>
            <a:r>
              <a:rPr lang="pl-PL" sz="2200" b="1" strike="noStrike" dirty="0" smtClean="0">
                <a:solidFill>
                  <a:srgbClr val="404040"/>
                </a:solidFill>
                <a:latin typeface="Tahoma"/>
                <a:ea typeface="Tahoma"/>
              </a:rPr>
              <a:t>20</a:t>
            </a:r>
          </a:p>
          <a:p>
            <a:pPr>
              <a:lnSpc>
                <a:spcPct val="100000"/>
              </a:lnSpc>
              <a:buSzPct val="80000"/>
            </a:pPr>
            <a:endParaRPr sz="2200"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Liczba posiedzeń  w 2018 r. : 6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8" name="TextShape 2"/>
          <p:cNvSpPr txBox="1"/>
          <p:nvPr/>
        </p:nvSpPr>
        <p:spPr>
          <a:xfrm>
            <a:off x="1154880" y="891193"/>
            <a:ext cx="8760960" cy="70668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TextShape 3"/>
          <p:cNvSpPr txBox="1"/>
          <p:nvPr/>
        </p:nvSpPr>
        <p:spPr>
          <a:xfrm>
            <a:off x="1248880" y="1048110"/>
            <a:ext cx="8180280" cy="982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Rada -  kadencja 2015- 2019</a:t>
            </a:r>
            <a:r>
              <a:rPr lang="pl-PL" sz="3200" strike="noStrike" dirty="0">
                <a:solidFill>
                  <a:srgbClr val="EBEBEB"/>
                </a:solidFill>
                <a:latin typeface="Tahoma"/>
                <a:ea typeface="Tahoma"/>
              </a:rPr>
              <a:t>
 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154880" y="1208692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r>
              <a:rPr lang="pl-PL" sz="3200" strike="noStrike" dirty="0">
                <a:solidFill>
                  <a:srgbClr val="EBEBEB"/>
                </a:solidFill>
                <a:latin typeface="Tahoma"/>
                <a:ea typeface="Tahoma"/>
              </a:rPr>
              <a:t>
</a:t>
            </a:r>
            <a:endParaRPr dirty="0"/>
          </a:p>
        </p:txBody>
      </p:sp>
      <p:sp>
        <p:nvSpPr>
          <p:cNvPr id="111" name="TextShape 2"/>
          <p:cNvSpPr txBox="1"/>
          <p:nvPr/>
        </p:nvSpPr>
        <p:spPr>
          <a:xfrm>
            <a:off x="1154880" y="2327333"/>
            <a:ext cx="8825400" cy="3742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brała udział w przygotowaniu i opiniowaniu  „Samorządowego program działań na rzecz osób niepełnosprawnych Miasta Zamość na lata 2018 – 2021</a:t>
            </a:r>
            <a:r>
              <a:rPr lang="pl-PL" sz="2200" b="1" strike="noStrike" dirty="0" smtClean="0">
                <a:solidFill>
                  <a:srgbClr val="404040"/>
                </a:solidFill>
                <a:latin typeface="Tahoma"/>
                <a:ea typeface="Tahoma"/>
              </a:rPr>
              <a:t>”</a:t>
            </a:r>
          </a:p>
          <a:p>
            <a:pPr algn="just">
              <a:lnSpc>
                <a:spcPct val="100000"/>
              </a:lnSpc>
              <a:buSzPct val="80000"/>
            </a:pPr>
            <a:endParaRPr sz="2200"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opiniowała Sprawozdania z realizacji „Samorządowego programu działań na rzecz osób niepełnosprawnych  na lata 2014 – 2017” </a:t>
            </a:r>
            <a:endParaRPr sz="2200"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154880" y="96986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endParaRPr lang="pl-PL" dirty="0"/>
          </a:p>
        </p:txBody>
      </p:sp>
      <p:sp>
        <p:nvSpPr>
          <p:cNvPr id="113" name="TextShape 2"/>
          <p:cNvSpPr txBox="1"/>
          <p:nvPr/>
        </p:nvSpPr>
        <p:spPr>
          <a:xfrm>
            <a:off x="1154880" y="2310555"/>
            <a:ext cx="8825400" cy="424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brała udział w opiniowaniu  projektów uchwał w sprawie    określenia zadań, na które przeznacza  się środki  PFRON  .  Rada podkreślała  duże potrzeby w zakresie rehabilitacji społecznej, w tym sukcesywny wzrost kosztów prowadzenia warsztatów terapii zajęciowej w stosunku do środków zabezpieczonych przez PFRON </a:t>
            </a:r>
            <a:endParaRPr lang="pl-PL" sz="2200" b="1" strike="noStrike" dirty="0" smtClean="0">
              <a:solidFill>
                <a:srgbClr val="404040"/>
              </a:solidFill>
              <a:latin typeface="Tahoma"/>
              <a:ea typeface="Tahoma"/>
            </a:endParaRPr>
          </a:p>
          <a:p>
            <a:pPr>
              <a:lnSpc>
                <a:spcPct val="100000"/>
              </a:lnSpc>
              <a:buSzPct val="80000"/>
            </a:pPr>
            <a:endParaRPr sz="2200"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 brała udział w określaniu lub opiniowała  zasady  dofinansowania  do  zadań  z  zakresu   rehabilitacji   społecznej osób niepełnosprawnych  ze  środków   PFRON pozostających   w   dyspozycji   Prezydenta   Miasta   Zamość </a:t>
            </a:r>
            <a:endParaRPr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endParaRPr dirty="0"/>
          </a:p>
        </p:txBody>
      </p:sp>
      <p:sp>
        <p:nvSpPr>
          <p:cNvPr id="115" name="TextShape 2"/>
          <p:cNvSpPr txBox="1"/>
          <p:nvPr/>
        </p:nvSpPr>
        <p:spPr>
          <a:xfrm>
            <a:off x="1154880" y="2352751"/>
            <a:ext cx="8825400" cy="417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000" b="1" strike="noStrike" dirty="0">
                <a:solidFill>
                  <a:srgbClr val="404040"/>
                </a:solidFill>
                <a:latin typeface="Tahoma"/>
                <a:ea typeface="Tahoma"/>
              </a:rPr>
              <a:t>Przedmiotem posiedzeń Rady były zasady weryfikacji formalnej i merytorycznej wniosków     o dofinansowanie ze środków PFRON w ramach programu „Aktywny Samorząd</a:t>
            </a:r>
            <a:r>
              <a:rPr lang="pl-PL" sz="2000" b="1" strike="noStrike" dirty="0" smtClean="0">
                <a:solidFill>
                  <a:srgbClr val="404040"/>
                </a:solidFill>
                <a:latin typeface="Tahoma"/>
                <a:ea typeface="Tahoma"/>
              </a:rPr>
              <a:t>”</a:t>
            </a:r>
          </a:p>
          <a:p>
            <a:pPr>
              <a:lnSpc>
                <a:spcPct val="100000"/>
              </a:lnSpc>
              <a:buSzPct val="80000"/>
            </a:pPr>
            <a:endParaRPr dirty="0"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000" b="1" strike="noStrike" dirty="0">
                <a:solidFill>
                  <a:srgbClr val="404040"/>
                </a:solidFill>
                <a:latin typeface="Tahoma"/>
                <a:ea typeface="Tahoma"/>
              </a:rPr>
              <a:t>Rada   opiniowała wnioski   o dofinansowanie projektów z PFRON w ramach „Programu wyrównywania różnic między regionami”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116" name="Table 3"/>
          <p:cNvGraphicFramePr/>
          <p:nvPr>
            <p:extLst>
              <p:ext uri="{D42A27DB-BD31-4B8C-83A1-F6EECF244321}">
                <p14:modId xmlns="" xmlns:p14="http://schemas.microsoft.com/office/powerpoint/2010/main" val="847818236"/>
              </p:ext>
            </p:extLst>
          </p:nvPr>
        </p:nvGraphicFramePr>
        <p:xfrm>
          <a:off x="1787236" y="4301836"/>
          <a:ext cx="6716324" cy="2159804"/>
        </p:xfrm>
        <a:graphic>
          <a:graphicData uri="http://schemas.openxmlformats.org/drawingml/2006/table">
            <a:tbl>
              <a:tblPr/>
              <a:tblGrid>
                <a:gridCol w="3316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dirty="0" smtClean="0">
                          <a:solidFill>
                            <a:srgbClr val="7030A0"/>
                          </a:solidFill>
                        </a:rPr>
                        <a:t>Rok</a:t>
                      </a:r>
                      <a:endParaRPr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dirty="0" smtClean="0">
                          <a:solidFill>
                            <a:srgbClr val="7030A0"/>
                          </a:solidFill>
                        </a:rPr>
                        <a:t>Liczba</a:t>
                      </a:r>
                      <a:r>
                        <a:rPr lang="pl-PL" b="1" baseline="0" dirty="0" smtClean="0">
                          <a:solidFill>
                            <a:srgbClr val="7030A0"/>
                          </a:solidFill>
                        </a:rPr>
                        <a:t> wniosków</a:t>
                      </a:r>
                      <a:endParaRPr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2016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6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2017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8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2018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b="1" strike="noStrike" dirty="0">
                          <a:solidFill>
                            <a:srgbClr val="FF0000"/>
                          </a:solidFill>
                          <a:latin typeface="Century Gothic"/>
                        </a:rPr>
                        <a:t>4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endParaRPr dirty="0"/>
          </a:p>
        </p:txBody>
      </p:sp>
      <p:sp>
        <p:nvSpPr>
          <p:cNvPr id="118" name="TextShape 2"/>
          <p:cNvSpPr txBox="1"/>
          <p:nvPr/>
        </p:nvSpPr>
        <p:spPr>
          <a:xfrm>
            <a:off x="1154880" y="2302167"/>
            <a:ext cx="9333000" cy="3742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pozytywnie zaopiniowała wnioski o dofinansowanie ze środków PFRON  kosztów wynikających ze zwiększenia liczby uczestników: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Warsztatu Terapii Zajęciowej przy Polskim Stowarzyszeniu na Rzecz Osób             z Niepełnosprawnością Intelektualną (4 osoby)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Warsztatu Terapii Zajęciowej przy Parafii Rzymskokatolickiej św. Michała Archanioła w Zamościu (2 osoby + 2 osoby)</a:t>
            </a:r>
            <a:endParaRPr sz="2200"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Przedstawiciele Rady uczestniczyli w szkoleniach, konferencjach i innych formach spotkań z zakresu integracji zawodowej i społecznej osób niepełnosprawnych   oraz realizacji praw osób niepełnosprawnych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endParaRPr dirty="0"/>
          </a:p>
        </p:txBody>
      </p:sp>
      <p:sp>
        <p:nvSpPr>
          <p:cNvPr id="120" name="TextShape 2"/>
          <p:cNvSpPr txBox="1"/>
          <p:nvPr/>
        </p:nvSpPr>
        <p:spPr>
          <a:xfrm>
            <a:off x="1154880" y="2276999"/>
            <a:ext cx="8825400" cy="404067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Członkowie Rady uczestniczyli w: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-</a:t>
            </a: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komisjach konkursowych opiniujących oferty na realizację zadań publicznych na rzecz osób niepełnosprawnych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- komisjach opiniujących wnioski o dofinansowanie z zakresu rehabilitacji społecznej ze środków PFRON pozostałych w dyspozycji Prezydenta Miasta </a:t>
            </a:r>
            <a:r>
              <a:rPr lang="pl-PL" sz="2200" strike="noStrike" dirty="0" smtClean="0">
                <a:solidFill>
                  <a:srgbClr val="404040"/>
                </a:solidFill>
                <a:latin typeface="Tahoma"/>
                <a:ea typeface="Tahoma"/>
              </a:rPr>
              <a:t>Zamość</a:t>
            </a:r>
            <a:endParaRPr sz="2200" dirty="0"/>
          </a:p>
          <a:p>
            <a:pPr algn="just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Rada brała udział w badaniach w ramach projektu Forum Lubelskich Organizacji Pozarządowych w partnerstwie z Miastem Zamość </a:t>
            </a:r>
            <a:r>
              <a:rPr lang="pl-PL" sz="2200" b="1" i="1" strike="noStrike" dirty="0">
                <a:solidFill>
                  <a:srgbClr val="404040"/>
                </a:solidFill>
                <a:latin typeface="Tahoma"/>
                <a:ea typeface="Tahoma"/>
              </a:rPr>
              <a:t>Monitoring jednostek administracji publicznej w województwie lubelskim pod kątem dostosowania do postanowień Konwencji ONZ o prawach osób niepełnosprawnych</a:t>
            </a: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3200" b="1" strike="noStrike" dirty="0">
                <a:solidFill>
                  <a:srgbClr val="EBEBEB"/>
                </a:solidFill>
                <a:latin typeface="Tahoma"/>
                <a:ea typeface="Tahoma"/>
              </a:rPr>
              <a:t>Działalność Rady</a:t>
            </a:r>
            <a:endParaRPr dirty="0"/>
          </a:p>
        </p:txBody>
      </p:sp>
      <p:sp>
        <p:nvSpPr>
          <p:cNvPr id="122" name="TextShape 2"/>
          <p:cNvSpPr txBox="1"/>
          <p:nvPr/>
        </p:nvSpPr>
        <p:spPr>
          <a:xfrm>
            <a:off x="1154880" y="2322445"/>
            <a:ext cx="8825400" cy="3814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pl-PL" sz="2200" b="1" strike="noStrike" dirty="0">
                <a:solidFill>
                  <a:srgbClr val="404040"/>
                </a:solidFill>
                <a:latin typeface="Tahoma"/>
                <a:ea typeface="Tahoma"/>
              </a:rPr>
              <a:t>W zakresie realizacji praw osób niepełnosprawnych        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sz="2200" strike="noStrike" dirty="0">
                <a:solidFill>
                  <a:srgbClr val="404040"/>
                </a:solidFill>
                <a:latin typeface="Tahoma"/>
                <a:ea typeface="Tahoma"/>
              </a:rPr>
              <a:t>     wystąpienie w sprawie mieszkań wchodzących w skład mieszkaniowego zasobu miasta Zamość – budowa lokali przystosowanych do potrzeb osób niepełnosprawnych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1207</TotalTime>
  <Words>495</Words>
  <Application>Microsoft Office PowerPoint</Application>
  <PresentationFormat>Niestandardowy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Motyw pakietu Office</vt:lpstr>
      <vt:lpstr>Office Theme</vt:lpstr>
      <vt:lpstr>Motyw pakietu Office</vt:lpstr>
      <vt:lpstr>Powiatowa Społeczna Rada do Spraw Osób Niepełnosprawnych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Odpowiedzialna sprzedaż napojów alkoholowych</dc:title>
  <dc:creator>Acer</dc:creator>
  <cp:lastModifiedBy>Acer</cp:lastModifiedBy>
  <cp:revision>84</cp:revision>
  <dcterms:created xsi:type="dcterms:W3CDTF">2018-07-02T15:47:00Z</dcterms:created>
  <dcterms:modified xsi:type="dcterms:W3CDTF">2019-02-06T21:22:47Z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