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3" r:id="rId5"/>
    <p:sldId id="272" r:id="rId6"/>
    <p:sldId id="258" r:id="rId7"/>
    <p:sldId id="274" r:id="rId8"/>
    <p:sldId id="259" r:id="rId9"/>
    <p:sldId id="260" r:id="rId10"/>
    <p:sldId id="265" r:id="rId11"/>
    <p:sldId id="268" r:id="rId12"/>
    <p:sldId id="270" r:id="rId13"/>
    <p:sldId id="271" r:id="rId14"/>
    <p:sldId id="275" r:id="rId15"/>
    <p:sldId id="261" r:id="rId16"/>
    <p:sldId id="267" r:id="rId17"/>
    <p:sldId id="263" r:id="rId18"/>
    <p:sldId id="266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84" autoAdjust="0"/>
  </p:normalViewPr>
  <p:slideViewPr>
    <p:cSldViewPr snapToGrid="0">
      <p:cViewPr varScale="1">
        <p:scale>
          <a:sx n="109" d="100"/>
          <a:sy n="109" d="100"/>
        </p:scale>
        <p:origin x="576" y="84"/>
      </p:cViewPr>
      <p:guideLst/>
    </p:cSldViewPr>
  </p:slideViewPr>
  <p:outlineViewPr>
    <p:cViewPr>
      <p:scale>
        <a:sx n="33" d="100"/>
        <a:sy n="33" d="100"/>
      </p:scale>
      <p:origin x="0" y="-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pl-PL" dirty="0"/>
              <a:t>KONWENT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LUBELSKIE FORUM INICJATYW POZARZĄDOWYCH</a:t>
            </a:r>
          </a:p>
          <a:p>
            <a:endParaRPr lang="pl-PL" dirty="0"/>
          </a:p>
          <a:p>
            <a:r>
              <a:rPr lang="pl-PL" dirty="0"/>
              <a:t>15-16 PAŹDZIERNIKA 2019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23813"/>
            <a:ext cx="9622059" cy="1820636"/>
          </a:xfrm>
          <a:prstGeom prst="rect">
            <a:avLst/>
          </a:prstGeom>
        </p:spPr>
      </p:pic>
      <p:pic>
        <p:nvPicPr>
          <p:cNvPr id="8" name="Obraz 7" descr="C:\Users\KULAA~1.ROP\AppData\Local\Temp\EFS_3_znaki_kolor.jpg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04615" y="5349875"/>
            <a:ext cx="6005985" cy="125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13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02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55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64433"/>
            <a:ext cx="10515600" cy="10123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98271"/>
            <a:ext cx="10515600" cy="3334839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06" y="0"/>
            <a:ext cx="6682524" cy="1264433"/>
          </a:xfrm>
          <a:prstGeom prst="rect">
            <a:avLst/>
          </a:prstGeom>
        </p:spPr>
      </p:pic>
      <p:pic>
        <p:nvPicPr>
          <p:cNvPr id="8" name="Obraz 7" descr="C:\Users\KULAA~1.ROP\AppData\Local\Temp\EFS_3_znaki_kolor.jpg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50236" y="5833110"/>
            <a:ext cx="5761990" cy="10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27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6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55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09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8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8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06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57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DA52-4CE2-4BA6-9B8F-003E5148ED09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A84F-D518-4F6E-AA57-844F6D568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81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436688"/>
            <a:ext cx="9144000" cy="2387600"/>
          </a:xfrm>
        </p:spPr>
        <p:txBody>
          <a:bodyPr>
            <a:normAutofit/>
          </a:bodyPr>
          <a:lstStyle/>
          <a:p>
            <a:r>
              <a:rPr lang="pl-PL" sz="5400" b="1" dirty="0"/>
              <a:t>Jak współpracować z biznesem?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40187"/>
            <a:ext cx="9144000" cy="503237"/>
          </a:xfrm>
        </p:spPr>
        <p:txBody>
          <a:bodyPr>
            <a:normAutofit/>
          </a:bodyPr>
          <a:lstStyle/>
          <a:p>
            <a:pPr lvl="1"/>
            <a:r>
              <a:rPr lang="pl-PL" dirty="0"/>
              <a:t>na przykładzie Nałęczów Zdrój S.A.</a:t>
            </a:r>
          </a:p>
        </p:txBody>
      </p:sp>
    </p:spTree>
    <p:extLst>
      <p:ext uri="{BB962C8B-B14F-4D97-AF65-F5344CB8AC3E}">
        <p14:creationId xmlns:p14="http://schemas.microsoft.com/office/powerpoint/2010/main" val="415642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FDAFEB-2BD0-4E82-839C-1F585F933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7" y="1866900"/>
            <a:ext cx="10448925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/>
              <a:t>Każde zapytanie jest analizowane:</a:t>
            </a:r>
          </a:p>
          <a:p>
            <a:pPr marL="0" indent="0">
              <a:buNone/>
            </a:pPr>
            <a:endParaRPr lang="pl-PL" b="1" dirty="0"/>
          </a:p>
          <a:p>
            <a:pPr algn="just"/>
            <a:r>
              <a:rPr lang="pl-PL" dirty="0"/>
              <a:t>jaki jest charakter wydarzenia (np. charytatywne, społeczne, sportowe, indywidualne)</a:t>
            </a:r>
          </a:p>
          <a:p>
            <a:pPr algn="just"/>
            <a:r>
              <a:rPr lang="pl-PL" dirty="0"/>
              <a:t>kto organizuje: znaczenie/pozycja w lokalnej społeczności, powód istnienia organizacji, od jak dawna funkcjonuje, czy wydarzenie organizowane jest po raz pierwszy, jakie jest doświadczenie organizatora w realizacji projektów, rekomendacje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304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087932B-BB25-4244-957A-630A8FB3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046"/>
            <a:ext cx="10515600" cy="4226379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jaki jest cel organizacji danego wydarzenia: zbiórka pieniędzy, integracja lokalnej społeczności, promocja określonych postaw (np. zdrowy tryb życia, zdrowe odżywianie), świętowanie ważnej daty/wydarzenia </a:t>
            </a:r>
          </a:p>
          <a:p>
            <a:pPr algn="just"/>
            <a:r>
              <a:rPr lang="pl-PL" dirty="0"/>
              <a:t>jak dobrze zaplanowane jest wydarzenie: planowana ilość uczestników, miejsce, patronaty medialne i instytucji samorządowych, kwestie organizacyjne, kwestie bezpieczeństwa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147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D3D6F88-2431-4CF2-ACF7-01E07656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321"/>
            <a:ext cx="10515600" cy="3334839"/>
          </a:xfrm>
        </p:spPr>
        <p:txBody>
          <a:bodyPr/>
          <a:lstStyle/>
          <a:p>
            <a:pPr marL="0" indent="0">
              <a:buNone/>
            </a:pPr>
            <a:r>
              <a:rPr lang="pl-PL" sz="3600" b="1" dirty="0"/>
              <a:t>Istotne, ale często pomijane w zapytaniach: </a:t>
            </a:r>
          </a:p>
          <a:p>
            <a:pPr marL="0" indent="0">
              <a:buNone/>
            </a:pPr>
            <a:endParaRPr lang="pl-PL" sz="4000" u="sng" dirty="0"/>
          </a:p>
          <a:p>
            <a:pPr algn="just"/>
            <a:r>
              <a:rPr lang="pl-PL" dirty="0"/>
              <a:t>jakie są oczekiwania organizatora co do rodzaju wsparcia z naszej strony (woda, wkład finansowy, wysokość naszego zaangażowania)</a:t>
            </a:r>
          </a:p>
          <a:p>
            <a:pPr algn="just"/>
            <a:r>
              <a:rPr lang="pl-PL" dirty="0"/>
              <a:t>kontakt do właściwej osoby ze strony organizatora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383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034B45-E954-42EB-8F50-4727C724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896"/>
            <a:ext cx="10515600" cy="3334839"/>
          </a:xfrm>
        </p:spPr>
        <p:txBody>
          <a:bodyPr/>
          <a:lstStyle/>
          <a:p>
            <a:pPr marL="0" indent="0">
              <a:buNone/>
            </a:pPr>
            <a:r>
              <a:rPr lang="pl-PL" sz="3600" b="1" dirty="0"/>
              <a:t>Jak wspieramy?</a:t>
            </a:r>
          </a:p>
          <a:p>
            <a:pPr marL="0" indent="0">
              <a:buNone/>
            </a:pPr>
            <a:endParaRPr lang="pl-PL" sz="3600" b="1" dirty="0"/>
          </a:p>
          <a:p>
            <a:r>
              <a:rPr lang="pl-PL" dirty="0"/>
              <a:t>wsparcie w postaci nieodpłatnie przekazanych naszych produktów – odciążenie budżetu organizatora wydarzenia</a:t>
            </a:r>
          </a:p>
          <a:p>
            <a:r>
              <a:rPr lang="pl-PL" dirty="0"/>
              <a:t>wsparcie finansowe</a:t>
            </a:r>
          </a:p>
          <a:p>
            <a:r>
              <a:rPr lang="pl-PL" dirty="0"/>
              <a:t>wsparcie merytoryczne</a:t>
            </a:r>
          </a:p>
        </p:txBody>
      </p:sp>
    </p:spTree>
    <p:extLst>
      <p:ext uri="{BB962C8B-B14F-4D97-AF65-F5344CB8AC3E}">
        <p14:creationId xmlns:p14="http://schemas.microsoft.com/office/powerpoint/2010/main" val="379652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AE10B9-B3C3-4C4C-A332-15BCE12CA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11" y="1761580"/>
            <a:ext cx="10515600" cy="33348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900" b="1" dirty="0"/>
              <a:t>Czego oczekujemy od wspieranej organizacji?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realizacji zobowiązań zgodnie z założeniami</a:t>
            </a:r>
          </a:p>
          <a:p>
            <a:r>
              <a:rPr lang="pl-PL" dirty="0"/>
              <a:t>terminowego odbioru wody</a:t>
            </a:r>
          </a:p>
          <a:p>
            <a:r>
              <a:rPr lang="pl-PL" dirty="0"/>
              <a:t>zadbania o odpowiednią prezentację wody w czasie wydarzenia</a:t>
            </a:r>
          </a:p>
          <a:p>
            <a:r>
              <a:rPr lang="pl-PL" dirty="0"/>
              <a:t>prezentacji logo/</a:t>
            </a:r>
            <a:r>
              <a:rPr lang="pl-PL" dirty="0" err="1"/>
              <a:t>baneru</a:t>
            </a:r>
            <a:r>
              <a:rPr lang="pl-PL" dirty="0"/>
              <a:t>/innych materiałów zgodnie z ustaleniami</a:t>
            </a:r>
          </a:p>
          <a:p>
            <a:r>
              <a:rPr lang="pl-PL" dirty="0"/>
              <a:t>pisemnego podsumowania wydarzenia</a:t>
            </a:r>
          </a:p>
        </p:txBody>
      </p:sp>
    </p:spTree>
    <p:extLst>
      <p:ext uri="{BB962C8B-B14F-4D97-AF65-F5344CB8AC3E}">
        <p14:creationId xmlns:p14="http://schemas.microsoft.com/office/powerpoint/2010/main" val="343560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35C87CF-CC6A-4CED-9C85-2813E700B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2041071"/>
            <a:ext cx="10515600" cy="33348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b="1" dirty="0"/>
              <a:t>Co sprawdzamy po wydarzeniu, które wsparliśmy?</a:t>
            </a:r>
          </a:p>
          <a:p>
            <a:pPr marL="0" indent="0">
              <a:buNone/>
            </a:pPr>
            <a:endParaRPr lang="pl-PL" dirty="0"/>
          </a:p>
          <a:p>
            <a:pPr lvl="0" algn="just"/>
            <a:r>
              <a:rPr lang="pl-PL" dirty="0"/>
              <a:t>czy założenia zostały zrealizowane (organizacja, ilość uczestników, zaplanowane atrakcje)</a:t>
            </a:r>
          </a:p>
          <a:p>
            <a:pPr lvl="0" algn="just"/>
            <a:r>
              <a:rPr lang="pl-PL" dirty="0"/>
              <a:t>czy cel wydarzenia był zgodny z tym zaprezentowanym w piśmie i uzgodnionym w czasie rozmów</a:t>
            </a:r>
          </a:p>
          <a:p>
            <a:pPr lvl="0" algn="just"/>
            <a:r>
              <a:rPr lang="pl-PL" dirty="0"/>
              <a:t>czy prezentacja wody/logo była zgodna z ustaleniami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85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E6B5DA-AEE0-41AD-AD65-169458BCE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096"/>
            <a:ext cx="10515600" cy="33348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3000" b="1" dirty="0"/>
              <a:t>Wsparcie wydarzeń to nie jedyna możliwość współpracy z nami:</a:t>
            </a:r>
          </a:p>
          <a:p>
            <a:pPr marL="0" indent="0" algn="just">
              <a:buNone/>
            </a:pPr>
            <a:endParaRPr lang="pl-PL" b="1" dirty="0"/>
          </a:p>
          <a:p>
            <a:pPr algn="just"/>
            <a:r>
              <a:rPr lang="pl-PL" dirty="0"/>
              <a:t>w sezonie </a:t>
            </a:r>
            <a:r>
              <a:rPr lang="pl-PL" dirty="0" err="1"/>
              <a:t>wiosenno</a:t>
            </a:r>
            <a:r>
              <a:rPr lang="pl-PL" dirty="0"/>
              <a:t> – letnim – dodatkowa praca przy pielęgnacji terenów zielonych (winnica, ogród warzywny, sad, roślinność ozdobna)</a:t>
            </a:r>
          </a:p>
          <a:p>
            <a:pPr algn="just"/>
            <a:r>
              <a:rPr lang="pl-PL" dirty="0"/>
              <a:t>zakup w pełni naturalnych produktów (jako uzupełnienie tego, co mamy we własnym ogrodzie warzywnym)</a:t>
            </a:r>
          </a:p>
          <a:p>
            <a:pPr algn="just"/>
            <a:r>
              <a:rPr lang="pl-PL" dirty="0"/>
              <a:t>współpraca z </a:t>
            </a:r>
            <a:r>
              <a:rPr lang="pl-PL" dirty="0" err="1"/>
              <a:t>eko</a:t>
            </a:r>
            <a:r>
              <a:rPr lang="pl-PL" dirty="0"/>
              <a:t> przetwórcami w wytwarzaniu w pełni naturalnych przetworów</a:t>
            </a:r>
          </a:p>
        </p:txBody>
      </p:sp>
    </p:spTree>
    <p:extLst>
      <p:ext uri="{BB962C8B-B14F-4D97-AF65-F5344CB8AC3E}">
        <p14:creationId xmlns:p14="http://schemas.microsoft.com/office/powerpoint/2010/main" val="2698162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60697D-F6BE-486A-A151-AB00CC96E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647825"/>
            <a:ext cx="10353675" cy="4394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/>
              <a:t>Dlaczego wspieramy?</a:t>
            </a:r>
          </a:p>
          <a:p>
            <a:pPr lvl="0" algn="just"/>
            <a:r>
              <a:rPr lang="pl-PL" dirty="0"/>
              <a:t>udział w wydarzeniach, które powstają z pasji i z myślą o innych</a:t>
            </a:r>
          </a:p>
          <a:p>
            <a:pPr lvl="0" algn="just"/>
            <a:r>
              <a:rPr lang="pl-PL" dirty="0"/>
              <a:t>budowanie relacji z lokalną społecznością – wsparcie wydarzeń, które pozytywnie oddziałują na lokalną społeczność</a:t>
            </a:r>
          </a:p>
          <a:p>
            <a:pPr lvl="0" algn="just"/>
            <a:r>
              <a:rPr lang="pl-PL" dirty="0"/>
              <a:t>budowanie pozytywnego wizerunku firmy wśród naszych pracowników (większość z nich jest z Nałęczowa lub bliskiej okolicy) – nie jesteśmy tylko firmą produkcyjną, ale także dajemy coś od siebie</a:t>
            </a:r>
          </a:p>
          <a:p>
            <a:pPr lvl="0" algn="just"/>
            <a:r>
              <a:rPr lang="pl-PL" dirty="0"/>
              <a:t>wzmacnianie pozycji naszych marek i firmy na lokalnym rynku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434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22EA083-54E2-48B7-940B-82F30B5A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7896"/>
            <a:ext cx="10515600" cy="70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/>
              <a:t>ZAPRASZAMY DO WSPÓŁPRACY </a:t>
            </a:r>
            <a:r>
              <a:rPr lang="pl-PL" sz="4400" b="1" dirty="0">
                <a:sym typeface="Wingdings" panose="05000000000000000000" pitchFamily="2" charset="2"/>
              </a:rPr>
              <a:t>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224837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6ADDEE3-4182-4562-9F7A-EE7D9464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1596"/>
            <a:ext cx="10515600" cy="1083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/>
              <a:t>Kim jesteśmy?</a:t>
            </a:r>
            <a:endParaRPr lang="pl-PL" sz="4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BC28DC3-7FB7-4C85-B713-966AD4CB7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82" y="3582760"/>
            <a:ext cx="3379065" cy="23907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BA085B0-BFA5-4E90-94AA-E9C2D2230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4" y="3990368"/>
            <a:ext cx="3751856" cy="12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66901"/>
            <a:ext cx="5459858" cy="396621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err="1"/>
              <a:t>Cisowianka</a:t>
            </a:r>
            <a:r>
              <a:rPr lang="pl-PL" dirty="0"/>
              <a:t> - najpopularniejsza od lat w Polsce marka naturalnej wody mineralnej, ceniona zarówno przez konsumentów jak i handlowców, a także specjalistów biznesu i marketingu</a:t>
            </a:r>
          </a:p>
          <a:p>
            <a:pPr algn="just"/>
            <a:r>
              <a:rPr lang="pl-PL" dirty="0"/>
              <a:t>obdarzana dużym zaufaniem i sympatią przede wszystkim za swoją naturalność i niezmienną, wysoką jakość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040637E-B583-4915-B91F-1D50CA8CC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65" y="1366422"/>
            <a:ext cx="3024027" cy="45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DD1B48-AF90-44C3-A14B-9AA730DC0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45" y="2075381"/>
            <a:ext cx="5613971" cy="4137874"/>
          </a:xfrm>
        </p:spPr>
        <p:txBody>
          <a:bodyPr/>
          <a:lstStyle/>
          <a:p>
            <a:r>
              <a:rPr lang="pl-PL" dirty="0"/>
              <a:t>zakład istnieje od 40 lat, zatrudnia obecnie ponad 350 osób </a:t>
            </a:r>
          </a:p>
          <a:p>
            <a:r>
              <a:rPr lang="pl-PL" dirty="0"/>
              <a:t>stworzona w firmie specjalna technologia nasycania naturalnej wody naturalnym CO</a:t>
            </a:r>
            <a:r>
              <a:rPr lang="pl-PL" baseline="-25000" dirty="0"/>
              <a:t>2 </a:t>
            </a:r>
            <a:r>
              <a:rPr lang="pl-PL" dirty="0"/>
              <a:t> pozwoliła stworzyć nową markę Perlage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B55BE2C-EF82-4C27-B068-77FCE4DDE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18" y="1501567"/>
            <a:ext cx="2703815" cy="44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A818689-BC9B-4F97-8E46-B30C5DB9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7703"/>
            <a:ext cx="4976973" cy="431863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Laureatka wielu nagród: międzynarodowa nagroda Superior </a:t>
            </a:r>
            <a:r>
              <a:rPr lang="pl-PL" dirty="0" err="1"/>
              <a:t>Taste</a:t>
            </a:r>
            <a:r>
              <a:rPr lang="pl-PL" dirty="0"/>
              <a:t> </a:t>
            </a:r>
            <a:r>
              <a:rPr lang="pl-PL" dirty="0" err="1"/>
              <a:t>Award</a:t>
            </a:r>
            <a:r>
              <a:rPr lang="pl-PL" dirty="0"/>
              <a:t>, Gold </a:t>
            </a:r>
            <a:r>
              <a:rPr lang="pl-PL" dirty="0" err="1"/>
              <a:t>Taste</a:t>
            </a:r>
            <a:r>
              <a:rPr lang="pl-PL" dirty="0"/>
              <a:t> </a:t>
            </a:r>
            <a:r>
              <a:rPr lang="pl-PL" dirty="0" err="1"/>
              <a:t>Award</a:t>
            </a:r>
            <a:r>
              <a:rPr lang="pl-PL" dirty="0"/>
              <a:t>, Gourmet </a:t>
            </a:r>
            <a:r>
              <a:rPr lang="pl-PL" dirty="0" err="1"/>
              <a:t>Waters</a:t>
            </a:r>
            <a:r>
              <a:rPr lang="pl-PL" dirty="0"/>
              <a:t> International </a:t>
            </a:r>
            <a:r>
              <a:rPr lang="pl-PL" dirty="0" err="1"/>
              <a:t>Contest</a:t>
            </a:r>
            <a:r>
              <a:rPr lang="pl-PL" dirty="0"/>
              <a:t> AVPA, </a:t>
            </a:r>
            <a:r>
              <a:rPr lang="en-US" dirty="0"/>
              <a:t>European Trusted Brand, 10x </a:t>
            </a:r>
            <a:r>
              <a:rPr lang="en-US" dirty="0" err="1"/>
              <a:t>Superbrand</a:t>
            </a:r>
            <a:r>
              <a:rPr lang="en-US" dirty="0"/>
              <a:t>, 11x </a:t>
            </a:r>
            <a:r>
              <a:rPr lang="en-US" dirty="0" err="1"/>
              <a:t>Premiumbrand</a:t>
            </a:r>
            <a:r>
              <a:rPr lang="en-US" dirty="0"/>
              <a:t>, </a:t>
            </a:r>
            <a:r>
              <a:rPr lang="en-US" dirty="0" err="1"/>
              <a:t>szereg</a:t>
            </a:r>
            <a:r>
              <a:rPr lang="en-US" dirty="0"/>
              <a:t> </a:t>
            </a:r>
            <a:r>
              <a:rPr lang="en-US" dirty="0" err="1"/>
              <a:t>nagród</a:t>
            </a:r>
            <a:r>
              <a:rPr lang="en-US" dirty="0"/>
              <a:t> </a:t>
            </a:r>
            <a:r>
              <a:rPr lang="en-US" dirty="0" err="1"/>
              <a:t>handlowych</a:t>
            </a:r>
            <a:r>
              <a:rPr lang="en-US" dirty="0"/>
              <a:t> </a:t>
            </a:r>
            <a:r>
              <a:rPr lang="pl-PL" dirty="0"/>
              <a:t>i wiele innych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2C5E4A9-A475-463D-8769-5DB98B16D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9" y="1787703"/>
            <a:ext cx="4845942" cy="36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18527"/>
            <a:ext cx="4976973" cy="4014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Zaangażowanie w różne projekty: charytatywne o światowym zasięgu (PAH, UNICEF), sportowe (Tour de </a:t>
            </a:r>
            <a:r>
              <a:rPr lang="pl-PL" dirty="0" err="1"/>
              <a:t>Pologne</a:t>
            </a:r>
            <a:r>
              <a:rPr lang="pl-PL" dirty="0"/>
              <a:t>, </a:t>
            </a:r>
            <a:r>
              <a:rPr lang="pl-PL" dirty="0" err="1"/>
              <a:t>Mille</a:t>
            </a:r>
            <a:r>
              <a:rPr lang="pl-PL" dirty="0"/>
              <a:t> </a:t>
            </a:r>
            <a:r>
              <a:rPr lang="pl-PL" dirty="0" err="1"/>
              <a:t>Miglia</a:t>
            </a:r>
            <a:r>
              <a:rPr lang="pl-PL" dirty="0"/>
              <a:t>, turnieje Polo w Hiszpanii, maratony), partnerstwo ogólnopolskich instytucji kultury, wielkie gale, najbardziej prestiżowe pokazy mody, stałe wsparcie szeregu wydarzeń i instytucji z Nałęczowa i okolic.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72967B5-1CD1-46AD-A884-3C7ABFDAB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9" y="2084652"/>
            <a:ext cx="4693825" cy="31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6B1EBB-7D8B-4109-A6CC-C853ACF2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657"/>
            <a:ext cx="4494088" cy="33775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ramach wsparcia PAH i UNICEF powstało kilkadziesiąt ujęć czystej wody pitnej, które zmieniają życie ludzi w najbiedniejszych regionach świata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8E0BC91-9B1D-45F3-96F6-3B54CD55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17255"/>
            <a:ext cx="6094716" cy="28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8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97977"/>
            <a:ext cx="5593422" cy="4394729"/>
          </a:xfrm>
        </p:spPr>
        <p:txBody>
          <a:bodyPr>
            <a:normAutofit fontScale="85000" lnSpcReduction="10000"/>
          </a:bodyPr>
          <a:lstStyle/>
          <a:p>
            <a:r>
              <a:rPr lang="pl-PL" sz="3000" dirty="0"/>
              <a:t>koncept restauracyjny </a:t>
            </a:r>
            <a:r>
              <a:rPr lang="pl-PL" sz="3000" dirty="0" err="1"/>
              <a:t>Water&amp;Wine</a:t>
            </a:r>
            <a:r>
              <a:rPr lang="pl-PL" sz="3000" dirty="0"/>
              <a:t> - miejsce spotkań dla osób profesjonalnie zajmujących się gastronomią i pasjonatów fine </a:t>
            </a:r>
            <a:r>
              <a:rPr lang="pl-PL" sz="3000" dirty="0" err="1"/>
              <a:t>dining</a:t>
            </a:r>
            <a:endParaRPr lang="pl-PL" sz="3000" dirty="0"/>
          </a:p>
          <a:p>
            <a:r>
              <a:rPr lang="pl-PL" sz="3000" dirty="0"/>
              <a:t>własny ogród warzywno-owocowy – baza dla funkcjonowania konceptu restauracyjnego </a:t>
            </a:r>
            <a:r>
              <a:rPr lang="pl-PL" sz="3000" dirty="0" err="1"/>
              <a:t>Water&amp;Wine</a:t>
            </a:r>
            <a:r>
              <a:rPr lang="pl-PL" sz="3000" dirty="0"/>
              <a:t>, uprawy prowadzone  zgodnie z rytmem natury z zastosowaniem wyłącznie naturalnych środków i metod agrotechnicznych współtworzących równowagę biodynamiczną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8F81A11-89E5-4A1A-AB58-AA90FDD28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69" y="1356189"/>
            <a:ext cx="3036539" cy="45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8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D9EE81-72CE-4363-8439-5D2953AE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899"/>
            <a:ext cx="10515600" cy="1012372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Kto się do nas zwraca z zapytaniem o wsparcie?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F67005-06E7-4B05-826B-E6C4BC4B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Dostajemy minimum kilkanaście zapytań każdego tygodnia:</a:t>
            </a:r>
          </a:p>
          <a:p>
            <a:r>
              <a:rPr lang="pl-PL" dirty="0"/>
              <a:t>charytatywne</a:t>
            </a:r>
          </a:p>
          <a:p>
            <a:r>
              <a:rPr lang="pl-PL" dirty="0"/>
              <a:t>pomoc (np. w przypadku skażonej wody wodociągowej)</a:t>
            </a:r>
          </a:p>
          <a:p>
            <a:r>
              <a:rPr lang="pl-PL" dirty="0"/>
              <a:t>kulturalne</a:t>
            </a:r>
          </a:p>
          <a:p>
            <a:r>
              <a:rPr lang="pl-PL" dirty="0"/>
              <a:t>sportowe</a:t>
            </a:r>
          </a:p>
          <a:p>
            <a:r>
              <a:rPr lang="pl-PL" dirty="0"/>
              <a:t>społeczne</a:t>
            </a:r>
          </a:p>
          <a:p>
            <a:r>
              <a:rPr lang="pl-PL" dirty="0"/>
              <a:t>realizacja prywatnych projektów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8421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641</Words>
  <Application>Microsoft Office PowerPoint</Application>
  <PresentationFormat>Panoramiczny</PresentationFormat>
  <Paragraphs>58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Motyw pakietu Office</vt:lpstr>
      <vt:lpstr>Jak współpracować z biznesem?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Kto się do nas zwraca z zapytaniem o wsparcie?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Kedziera</dc:creator>
  <cp:lastModifiedBy>Iwona Kedziera</cp:lastModifiedBy>
  <cp:revision>21</cp:revision>
  <dcterms:created xsi:type="dcterms:W3CDTF">2019-10-03T11:23:19Z</dcterms:created>
  <dcterms:modified xsi:type="dcterms:W3CDTF">2019-10-14T09:22:54Z</dcterms:modified>
</cp:coreProperties>
</file>